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x="18288000" cy="10287000"/>
  <p:notesSz cx="6858000" cy="9144000"/>
  <p:embeddedFontLst>
    <p:embeddedFont>
      <p:font typeface="Fira Sans Bold" charset="1" panose="020B0803050000020004"/>
      <p:regular r:id="rId27"/>
    </p:embeddedFont>
    <p:embeddedFont>
      <p:font typeface="Fira Sans Medium" charset="1" panose="020B0603050000020004"/>
      <p:regular r:id="rId28"/>
    </p:embeddedFont>
    <p:embeddedFont>
      <p:font typeface="Fira Sans Light" charset="1" panose="020B0403050000020004"/>
      <p:regular r:id="rId29"/>
    </p:embeddedFont>
    <p:embeddedFont>
      <p:font typeface="Fira Sans" charset="1" panose="020B0503050000020004"/>
      <p:regular r:id="rId30"/>
    </p:embeddedFont>
    <p:embeddedFont>
      <p:font typeface="Arimo Bold" charset="1" panose="020B0704020202020204"/>
      <p:regular r:id="rId31"/>
    </p:embeddedFont>
    <p:embeddedFont>
      <p:font typeface="Arimo" charset="1" panose="020B0604020202020204"/>
      <p:regular r:id="rId32"/>
    </p:embeddedFont>
    <p:embeddedFont>
      <p:font typeface="Open Sans Bold" charset="1" panose="020B0806030504020204"/>
      <p:regular r:id="rId33"/>
    </p:embeddedFont>
    <p:embeddedFont>
      <p:font typeface="Open Sans" charset="1" panose="020B0606030504020204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6.svg" Type="http://schemas.openxmlformats.org/officeDocument/2006/relationships/image"/><Relationship Id="rId11" Target="../media/image27.png" Type="http://schemas.openxmlformats.org/officeDocument/2006/relationships/image"/><Relationship Id="rId12" Target="../media/image28.svg" Type="http://schemas.openxmlformats.org/officeDocument/2006/relationships/image"/><Relationship Id="rId2" Target="../media/image19.png" Type="http://schemas.openxmlformats.org/officeDocument/2006/relationships/image"/><Relationship Id="rId3" Target="../media/image20.svg" Type="http://schemas.openxmlformats.org/officeDocument/2006/relationships/image"/><Relationship Id="rId4" Target="../media/image1.png" Type="http://schemas.openxmlformats.org/officeDocument/2006/relationships/image"/><Relationship Id="rId5" Target="../media/image21.png" Type="http://schemas.openxmlformats.org/officeDocument/2006/relationships/image"/><Relationship Id="rId6" Target="../media/image22.svg" Type="http://schemas.openxmlformats.org/officeDocument/2006/relationships/image"/><Relationship Id="rId7" Target="../media/image23.png" Type="http://schemas.openxmlformats.org/officeDocument/2006/relationships/image"/><Relationship Id="rId8" Target="../media/image24.svg" Type="http://schemas.openxmlformats.org/officeDocument/2006/relationships/image"/><Relationship Id="rId9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slide3.xml" Type="http://schemas.openxmlformats.org/officeDocument/2006/relationships/slide"/><Relationship Id="rId9" Target="../media/image1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slide2.xml" Type="http://schemas.openxmlformats.org/officeDocument/2006/relationships/slid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slide2.xml" Type="http://schemas.openxmlformats.org/officeDocument/2006/relationships/slid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0445" y="2329184"/>
            <a:ext cx="10245235" cy="5203738"/>
            <a:chOff x="0" y="0"/>
            <a:chExt cx="13660314" cy="693831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365774"/>
              <a:ext cx="13660314" cy="20150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912"/>
                </a:lnSpc>
              </a:pPr>
              <a:r>
                <a:rPr lang="en-US" sz="9927" b="true">
                  <a:solidFill>
                    <a:srgbClr val="1D3144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Progetto Alstom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055316"/>
              <a:ext cx="13660314" cy="38830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54"/>
                </a:lnSpc>
              </a:pPr>
              <a:r>
                <a:rPr lang="en-US" sz="3324" b="true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Gruppo 2 :</a:t>
              </a:r>
            </a:p>
            <a:p>
              <a:pPr algn="l" marL="717760" indent="-358880" lvl="1">
                <a:lnSpc>
                  <a:spcPts val="4654"/>
                </a:lnSpc>
                <a:buFont typeface="Arial"/>
                <a:buChar char="•"/>
              </a:pPr>
              <a:r>
                <a:rPr lang="en-US" b="true" sz="3324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Alesi Nicol</a:t>
              </a:r>
            </a:p>
            <a:p>
              <a:pPr algn="l" marL="717760" indent="-358880" lvl="1">
                <a:lnSpc>
                  <a:spcPts val="4654"/>
                </a:lnSpc>
                <a:buFont typeface="Arial"/>
                <a:buChar char="•"/>
              </a:pPr>
              <a:r>
                <a:rPr lang="en-US" b="true" sz="3324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Borino Marco</a:t>
              </a:r>
            </a:p>
            <a:p>
              <a:pPr algn="l" marL="717760" indent="-358880" lvl="1">
                <a:lnSpc>
                  <a:spcPts val="4654"/>
                </a:lnSpc>
                <a:buFont typeface="Arial"/>
                <a:buChar char="•"/>
              </a:pPr>
              <a:r>
                <a:rPr lang="en-US" b="true" sz="3324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De Pietri Ludovica</a:t>
              </a:r>
            </a:p>
            <a:p>
              <a:pPr algn="l">
                <a:lnSpc>
                  <a:spcPts val="465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462428" y="6615638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-827621" y="7633574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1645680" y="243653"/>
            <a:ext cx="3799619" cy="3290488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sp>
        <p:nvSpPr>
          <p:cNvPr name="Freeform 11" id="11"/>
          <p:cNvSpPr/>
          <p:nvPr/>
        </p:nvSpPr>
        <p:spPr>
          <a:xfrm flipH="false" flipV="false" rot="0">
            <a:off x="1028700" y="1028700"/>
            <a:ext cx="3113833" cy="860196"/>
          </a:xfrm>
          <a:custGeom>
            <a:avLst/>
            <a:gdLst/>
            <a:ahLst/>
            <a:cxnLst/>
            <a:rect r="r" b="b" t="t" l="l"/>
            <a:pathLst>
              <a:path h="860196" w="3113833">
                <a:moveTo>
                  <a:pt x="0" y="0"/>
                </a:moveTo>
                <a:lnTo>
                  <a:pt x="3113833" y="0"/>
                </a:lnTo>
                <a:lnTo>
                  <a:pt x="3113833" y="860196"/>
                </a:lnTo>
                <a:lnTo>
                  <a:pt x="0" y="860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0655559" y="2034515"/>
            <a:ext cx="8405859" cy="7223785"/>
            <a:chOff x="0" y="0"/>
            <a:chExt cx="812800" cy="6985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698500"/>
            </a:xfrm>
            <a:custGeom>
              <a:avLst/>
              <a:gdLst/>
              <a:ahLst/>
              <a:cxnLst/>
              <a:rect r="r" b="b" t="t" l="l"/>
              <a:pathLst>
                <a:path h="698500" w="812800">
                  <a:moveTo>
                    <a:pt x="812800" y="349250"/>
                  </a:moveTo>
                  <a:lnTo>
                    <a:pt x="609600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812800" y="349250"/>
                  </a:lnTo>
                  <a:close/>
                </a:path>
              </a:pathLst>
            </a:custGeom>
            <a:blipFill>
              <a:blip r:embed="rId3"/>
              <a:stretch>
                <a:fillRect l="0" t="-2072" r="0" b="-2072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6254852" y="8563078"/>
            <a:ext cx="2271679" cy="1967285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2585616" y="9001926"/>
            <a:ext cx="2271679" cy="1967285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C4BDC1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5810357" y="4604002"/>
            <a:ext cx="4645943" cy="2928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54"/>
              </a:lnSpc>
            </a:pPr>
          </a:p>
          <a:p>
            <a:pPr algn="l" marL="717760" indent="-358880" lvl="1">
              <a:lnSpc>
                <a:spcPts val="4654"/>
              </a:lnSpc>
              <a:buFont typeface="Arial"/>
              <a:buChar char="•"/>
            </a:pPr>
            <a:r>
              <a:rPr lang="en-US" b="true" sz="3324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Lapi Klima</a:t>
            </a:r>
          </a:p>
          <a:p>
            <a:pPr algn="l" marL="717760" indent="-358880" lvl="1">
              <a:lnSpc>
                <a:spcPts val="4654"/>
              </a:lnSpc>
              <a:buFont typeface="Arial"/>
              <a:buChar char="•"/>
            </a:pPr>
            <a:r>
              <a:rPr lang="en-US" b="true" sz="3324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Papalia Michele</a:t>
            </a:r>
          </a:p>
          <a:p>
            <a:pPr algn="l" marL="717760" indent="-358880" lvl="1">
              <a:lnSpc>
                <a:spcPts val="4654"/>
              </a:lnSpc>
              <a:buFont typeface="Arial"/>
              <a:buChar char="•"/>
            </a:pPr>
            <a:r>
              <a:rPr lang="en-US" b="true" sz="3324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Sansossio Matteo</a:t>
            </a:r>
          </a:p>
          <a:p>
            <a:pPr algn="l">
              <a:lnSpc>
                <a:spcPts val="4654"/>
              </a:lnSpc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D31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16626" y="2970784"/>
            <a:ext cx="4914763" cy="2623877"/>
            <a:chOff x="0" y="0"/>
            <a:chExt cx="766386" cy="40915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66386" cy="409156"/>
            </a:xfrm>
            <a:custGeom>
              <a:avLst/>
              <a:gdLst/>
              <a:ahLst/>
              <a:cxnLst/>
              <a:rect r="r" b="b" t="t" l="l"/>
              <a:pathLst>
                <a:path h="409156" w="766386">
                  <a:moveTo>
                    <a:pt x="0" y="0"/>
                  </a:moveTo>
                  <a:lnTo>
                    <a:pt x="766386" y="0"/>
                  </a:lnTo>
                  <a:lnTo>
                    <a:pt x="766386" y="409156"/>
                  </a:lnTo>
                  <a:lnTo>
                    <a:pt x="0" y="409156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766386" cy="44725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sz="3999" b="true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Ollama</a:t>
              </a:r>
            </a:p>
            <a:p>
              <a:pPr algn="ctr">
                <a:lnSpc>
                  <a:spcPts val="5199"/>
                </a:lnSpc>
              </a:pPr>
              <a:r>
                <a:rPr lang="en-US" sz="3999" b="true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 vs </a:t>
              </a:r>
            </a:p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ChatGPT 4/5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2845542" y="-3978781"/>
            <a:ext cx="12804984" cy="6226137"/>
            <a:chOff x="0" y="0"/>
            <a:chExt cx="11048529" cy="53721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611724" y="-865713"/>
            <a:ext cx="2695438" cy="2334501"/>
            <a:chOff x="0" y="0"/>
            <a:chExt cx="6202680" cy="5372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416626" y="184725"/>
            <a:ext cx="7934404" cy="2062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39"/>
              </a:lnSpc>
              <a:spcBef>
                <a:spcPct val="0"/>
              </a:spcBef>
            </a:pPr>
            <a:r>
              <a:rPr lang="en-US" b="true" sz="6338" spc="-63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Possibili miglioramenti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6533821" y="2970784"/>
            <a:ext cx="4914763" cy="2640063"/>
            <a:chOff x="0" y="0"/>
            <a:chExt cx="766386" cy="41168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66386" cy="411680"/>
            </a:xfrm>
            <a:custGeom>
              <a:avLst/>
              <a:gdLst/>
              <a:ahLst/>
              <a:cxnLst/>
              <a:rect r="r" b="b" t="t" l="l"/>
              <a:pathLst>
                <a:path h="411680" w="766386">
                  <a:moveTo>
                    <a:pt x="0" y="0"/>
                  </a:moveTo>
                  <a:lnTo>
                    <a:pt x="766386" y="0"/>
                  </a:lnTo>
                  <a:lnTo>
                    <a:pt x="766386" y="411680"/>
                  </a:lnTo>
                  <a:lnTo>
                    <a:pt x="0" y="41168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766386" cy="44978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Database relazionale 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2651017" y="2970784"/>
            <a:ext cx="5128873" cy="2640063"/>
            <a:chOff x="0" y="0"/>
            <a:chExt cx="799773" cy="41168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99773" cy="411680"/>
            </a:xfrm>
            <a:custGeom>
              <a:avLst/>
              <a:gdLst/>
              <a:ahLst/>
              <a:cxnLst/>
              <a:rect r="r" b="b" t="t" l="l"/>
              <a:pathLst>
                <a:path h="411680" w="799773">
                  <a:moveTo>
                    <a:pt x="0" y="0"/>
                  </a:moveTo>
                  <a:lnTo>
                    <a:pt x="799773" y="0"/>
                  </a:lnTo>
                  <a:lnTo>
                    <a:pt x="799773" y="411680"/>
                  </a:lnTo>
                  <a:lnTo>
                    <a:pt x="0" y="41168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799773" cy="449780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Interfaccia utente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407674" y="5949950"/>
            <a:ext cx="4923715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Confronto tra il metodo impiegato nel codice proposto ed I.A. maggiormente addestrate.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6524870" y="5949950"/>
            <a:ext cx="4923715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Possibili miglioramenti applicati al database, per avere una collezione e gestione di dati più efficiente.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651017" y="5949950"/>
            <a:ext cx="5128873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Miglioramento proposto ai fini di  ottenere un’interfaccia più user friendly ed esteticamente migliore.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028700" y="-4704256"/>
            <a:ext cx="12804984" cy="6226137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DC322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203111" y="-865713"/>
            <a:ext cx="2187308" cy="1894413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593436" y="1521881"/>
          <a:ext cx="17101128" cy="8478494"/>
        </p:xfrm>
        <a:graphic>
          <a:graphicData uri="http://schemas.openxmlformats.org/drawingml/2006/table">
            <a:tbl>
              <a:tblPr/>
              <a:tblGrid>
                <a:gridCol w="2748351"/>
                <a:gridCol w="7201097"/>
                <a:gridCol w="7151679"/>
              </a:tblGrid>
              <a:tr h="109658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811"/>
                        </a:lnSpc>
                        <a:defRPr/>
                      </a:pP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Fira Sans Bold"/>
                          <a:ea typeface="Fira Sans Bold"/>
                          <a:cs typeface="Fira Sans Bold"/>
                          <a:sym typeface="Fira Sans Bold"/>
                        </a:rPr>
                        <a:t>OLLAMA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FFFFFF"/>
                          </a:solidFill>
                          <a:latin typeface="Fira Sans Bold"/>
                          <a:ea typeface="Fira Sans Bold"/>
                          <a:cs typeface="Fira Sans Bold"/>
                          <a:sym typeface="Fira Sans Bold"/>
                        </a:rPr>
                        <a:t>CHATGPT4/5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</a:tr>
              <a:tr h="11283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Esecuzione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Locale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il modello gira direttamente su PC o server aziendale, senza necessità di connessione Internet.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Cloud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il modello è accessibile via Internet, su server OpenAI, attraverso API o interfacce web.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83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Privacy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Massimo controllo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i dati restano sempre all’interno dell’azienda, fondamentale per la sicurezza industriale.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I dati viaggiano verso server esterni, anche se cifrati. </a:t>
                      </a: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Meno controllo sulla riservatezza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83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Costi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Gratuito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non richiede costi di utilizzo, salvo quelli hardware (RAM, GPU). Ideale per soluzioni interne.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 pagamento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il costo è calcolato in base ai token elaborati. Può diventare oneroso su grandi volumi.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43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Velocità di risposta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Molto veloce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in locale, senza latenza di rete. Prestazioni dipendono dall’hardware disponibile.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Molto veloce, ma </a:t>
                      </a: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dipende da rete e server esterni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. Può subire rallentamenti in caso di alto traffico.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832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Addestrabilità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Alta flessibilità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è possibile effettuare fine-tuning o adattare il modello ai dati specifici dell’azienda.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Limitato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non consente fine-tuning diretto. Possibili personalizzazioni solo tramite prompt o GPT personalizzati.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343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b="true" sz="2799">
                          <a:solidFill>
                            <a:srgbClr val="FFFFFF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Potenza del modello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D314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Modelli leggeri (es. Mistral, LLaMA): ottimi per task specifici, </a:t>
                      </a: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meno potenti per ragionamenti complessi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b="true" sz="2000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Modello estremamente potente</a:t>
                      </a:r>
                      <a:r>
                        <a:rPr lang="en-US" sz="2000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eccelle in compiti complessi, ragionamenti articolati e linguaggio naturale.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7" id="7"/>
          <p:cNvGrpSpPr/>
          <p:nvPr/>
        </p:nvGrpSpPr>
        <p:grpSpPr>
          <a:xfrm rot="0">
            <a:off x="593436" y="1521881"/>
            <a:ext cx="2500087" cy="1027171"/>
            <a:chOff x="0" y="0"/>
            <a:chExt cx="3333449" cy="136956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416724" y="334443"/>
              <a:ext cx="2818709" cy="896008"/>
            </a:xfrm>
            <a:custGeom>
              <a:avLst/>
              <a:gdLst/>
              <a:ahLst/>
              <a:cxnLst/>
              <a:rect r="r" b="b" t="t" l="l"/>
              <a:pathLst>
                <a:path h="896008" w="2818709">
                  <a:moveTo>
                    <a:pt x="0" y="0"/>
                  </a:moveTo>
                  <a:lnTo>
                    <a:pt x="2818708" y="0"/>
                  </a:lnTo>
                  <a:lnTo>
                    <a:pt x="2818708" y="896008"/>
                  </a:lnTo>
                  <a:lnTo>
                    <a:pt x="0" y="8960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702" t="0" r="-7367" b="0"/>
              </a:stretch>
            </a:blipFill>
          </p:spPr>
        </p:sp>
        <p:grpSp>
          <p:nvGrpSpPr>
            <p:cNvPr name="Group 9" id="9"/>
            <p:cNvGrpSpPr/>
            <p:nvPr/>
          </p:nvGrpSpPr>
          <p:grpSpPr>
            <a:xfrm rot="0">
              <a:off x="0" y="0"/>
              <a:ext cx="416724" cy="1369562"/>
              <a:chOff x="0" y="0"/>
              <a:chExt cx="95450" cy="313696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95450" cy="313696"/>
              </a:xfrm>
              <a:custGeom>
                <a:avLst/>
                <a:gdLst/>
                <a:ahLst/>
                <a:cxnLst/>
                <a:rect r="r" b="b" t="t" l="l"/>
                <a:pathLst>
                  <a:path h="313696" w="95450">
                    <a:moveTo>
                      <a:pt x="0" y="0"/>
                    </a:moveTo>
                    <a:lnTo>
                      <a:pt x="95450" y="0"/>
                    </a:lnTo>
                    <a:lnTo>
                      <a:pt x="95450" y="313696"/>
                    </a:lnTo>
                    <a:lnTo>
                      <a:pt x="0" y="313696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38100"/>
                <a:ext cx="95450" cy="351796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-5400000">
              <a:off x="1539905" y="-1376819"/>
              <a:ext cx="416724" cy="3170363"/>
              <a:chOff x="0" y="0"/>
              <a:chExt cx="95450" cy="726167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95450" cy="726167"/>
              </a:xfrm>
              <a:custGeom>
                <a:avLst/>
                <a:gdLst/>
                <a:ahLst/>
                <a:cxnLst/>
                <a:rect r="r" b="b" t="t" l="l"/>
                <a:pathLst>
                  <a:path h="726167" w="95450">
                    <a:moveTo>
                      <a:pt x="0" y="0"/>
                    </a:moveTo>
                    <a:lnTo>
                      <a:pt x="95450" y="0"/>
                    </a:lnTo>
                    <a:lnTo>
                      <a:pt x="95450" y="726167"/>
                    </a:lnTo>
                    <a:lnTo>
                      <a:pt x="0" y="726167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38100"/>
                <a:ext cx="95450" cy="76426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100"/>
                  </a:lnSpc>
                </a:pPr>
              </a:p>
            </p:txBody>
          </p:sp>
        </p:grpSp>
      </p:grpSp>
      <p:sp>
        <p:nvSpPr>
          <p:cNvPr name="TextBox 15" id="15"/>
          <p:cNvSpPr txBox="true"/>
          <p:nvPr/>
        </p:nvSpPr>
        <p:spPr>
          <a:xfrm rot="0">
            <a:off x="3464390" y="128270"/>
            <a:ext cx="7933603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Confronto tra </a:t>
            </a:r>
            <a:r>
              <a:rPr lang="en-US" b="true" sz="3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Ollama e GPT-4/5 per l’implementazione aziendale di un LLM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E324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914974" y="4775514"/>
            <a:ext cx="4985461" cy="431743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2113013" y="7554552"/>
            <a:ext cx="3480308" cy="301396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2171198" y="3996725"/>
            <a:ext cx="1798578" cy="15575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307904" y="7786579"/>
            <a:ext cx="3378391" cy="2925703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sp>
        <p:nvSpPr>
          <p:cNvPr name="AutoShape 10" id="10"/>
          <p:cNvSpPr/>
          <p:nvPr/>
        </p:nvSpPr>
        <p:spPr>
          <a:xfrm>
            <a:off x="5410682" y="5143500"/>
            <a:ext cx="12601325" cy="0"/>
          </a:xfrm>
          <a:prstGeom prst="line">
            <a:avLst/>
          </a:prstGeom>
          <a:ln cap="flat" w="9525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256249" y="328745"/>
            <a:ext cx="6076232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  <a:spcBef>
                <a:spcPct val="0"/>
              </a:spcBef>
            </a:pPr>
            <a:r>
              <a:rPr lang="en-US" b="true" sz="7200" spc="-72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Database relazionale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5410682" y="874426"/>
            <a:ext cx="12312682" cy="3901088"/>
            <a:chOff x="0" y="0"/>
            <a:chExt cx="16416909" cy="520145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0"/>
              <a:ext cx="16416909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Analisi dei passaggi: 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49092"/>
              <a:ext cx="16416909" cy="4052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Tipicamente i file vengono gestiti seguendo i passaggi di:</a:t>
              </a:r>
            </a:p>
            <a:p>
              <a:pPr algn="l">
                <a:lnSpc>
                  <a:spcPts val="3499"/>
                </a:lnSpc>
              </a:pP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Input testuale e Input diagnostica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Analisi input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Verifica file diagnostica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Caricamento diagnostica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Risultato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56249" y="2481395"/>
            <a:ext cx="3713527" cy="117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F4F4F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Linguaggio SQL e Python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410682" y="5630009"/>
            <a:ext cx="12601325" cy="3462938"/>
            <a:chOff x="0" y="0"/>
            <a:chExt cx="16801767" cy="4617250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0"/>
              <a:ext cx="16801767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Creazione di filtri appositi in SQL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149092"/>
              <a:ext cx="16801767" cy="3468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Che cos’è un filtro in un Database?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Un filtro programmato in SQL è un tool appositamente creato dai gestori e ideatori del Database per filtrare, raggruppare e gestire i dati contenuti in esso, in qualsiasi loro forma o dimensione. Ad oggi i filtri in ambito della gestione dati sono ancora una delle risorse più preziose che i programmatori di strutture logiche relazionali utilizzano.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  </a:t>
              </a: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41399" y="817453"/>
            <a:ext cx="6850605" cy="3404084"/>
            <a:chOff x="0" y="0"/>
            <a:chExt cx="1580415" cy="78531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80415" cy="785312"/>
            </a:xfrm>
            <a:custGeom>
              <a:avLst/>
              <a:gdLst/>
              <a:ahLst/>
              <a:cxnLst/>
              <a:rect r="r" b="b" t="t" l="l"/>
              <a:pathLst>
                <a:path h="785312" w="1580415">
                  <a:moveTo>
                    <a:pt x="11301" y="0"/>
                  </a:moveTo>
                  <a:lnTo>
                    <a:pt x="1569114" y="0"/>
                  </a:lnTo>
                  <a:cubicBezTo>
                    <a:pt x="1575356" y="0"/>
                    <a:pt x="1580415" y="5060"/>
                    <a:pt x="1580415" y="11301"/>
                  </a:cubicBezTo>
                  <a:lnTo>
                    <a:pt x="1580415" y="774011"/>
                  </a:lnTo>
                  <a:cubicBezTo>
                    <a:pt x="1580415" y="780253"/>
                    <a:pt x="1575356" y="785312"/>
                    <a:pt x="1569114" y="785312"/>
                  </a:cubicBezTo>
                  <a:lnTo>
                    <a:pt x="11301" y="785312"/>
                  </a:lnTo>
                  <a:cubicBezTo>
                    <a:pt x="5060" y="785312"/>
                    <a:pt x="0" y="780253"/>
                    <a:pt x="0" y="774011"/>
                  </a:cubicBezTo>
                  <a:lnTo>
                    <a:pt x="0" y="11301"/>
                  </a:lnTo>
                  <a:cubicBezTo>
                    <a:pt x="0" y="5060"/>
                    <a:pt x="5060" y="0"/>
                    <a:pt x="11301" y="0"/>
                  </a:cubicBezTo>
                  <a:close/>
                </a:path>
              </a:pathLst>
            </a:custGeom>
            <a:solidFill>
              <a:srgbClr val="1D31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66675"/>
              <a:ext cx="1580415" cy="851987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4899"/>
                </a:lnSpc>
              </a:pPr>
              <a:r>
                <a:rPr lang="en-US" b="true" sz="3499">
                  <a:solidFill>
                    <a:srgbClr val="F4F4F4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Possibili impieghi:</a:t>
              </a:r>
            </a:p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In un’azienda in cui vi sono ingenti quantità di dati giornalieri come Alstom questi tool permetterebbero di snellire quelle che sono alcune procedure nell’analisi e gestione dei dati. Alcune pratiche applicazioni sono: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38652" y="4561663"/>
            <a:ext cx="2892872" cy="2607368"/>
            <a:chOff x="0" y="0"/>
            <a:chExt cx="1412902" cy="1273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412902" cy="1273460"/>
            </a:xfrm>
            <a:custGeom>
              <a:avLst/>
              <a:gdLst/>
              <a:ahLst/>
              <a:cxnLst/>
              <a:rect r="r" b="b" t="t" l="l"/>
              <a:pathLst>
                <a:path h="1273460" w="1412902">
                  <a:moveTo>
                    <a:pt x="26762" y="0"/>
                  </a:moveTo>
                  <a:lnTo>
                    <a:pt x="1386140" y="0"/>
                  </a:lnTo>
                  <a:cubicBezTo>
                    <a:pt x="1400920" y="0"/>
                    <a:pt x="1412902" y="11982"/>
                    <a:pt x="1412902" y="26762"/>
                  </a:cubicBezTo>
                  <a:lnTo>
                    <a:pt x="1412902" y="1246698"/>
                  </a:lnTo>
                  <a:cubicBezTo>
                    <a:pt x="1412902" y="1261478"/>
                    <a:pt x="1400920" y="1273460"/>
                    <a:pt x="1386140" y="1273460"/>
                  </a:cubicBezTo>
                  <a:lnTo>
                    <a:pt x="26762" y="1273460"/>
                  </a:lnTo>
                  <a:cubicBezTo>
                    <a:pt x="11982" y="1273460"/>
                    <a:pt x="0" y="1261478"/>
                    <a:pt x="0" y="1246698"/>
                  </a:cubicBezTo>
                  <a:lnTo>
                    <a:pt x="0" y="26762"/>
                  </a:lnTo>
                  <a:cubicBezTo>
                    <a:pt x="0" y="11982"/>
                    <a:pt x="11982" y="0"/>
                    <a:pt x="26762" y="0"/>
                  </a:cubicBezTo>
                  <a:close/>
                </a:path>
              </a:pathLst>
            </a:custGeom>
            <a:solidFill>
              <a:srgbClr val="DC322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412902" cy="132108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Creazione di dataset “puliti”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964923" y="4561663"/>
            <a:ext cx="2892872" cy="2607368"/>
            <a:chOff x="0" y="0"/>
            <a:chExt cx="1412902" cy="127346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412902" cy="1273460"/>
            </a:xfrm>
            <a:custGeom>
              <a:avLst/>
              <a:gdLst/>
              <a:ahLst/>
              <a:cxnLst/>
              <a:rect r="r" b="b" t="t" l="l"/>
              <a:pathLst>
                <a:path h="1273460" w="1412902">
                  <a:moveTo>
                    <a:pt x="26762" y="0"/>
                  </a:moveTo>
                  <a:lnTo>
                    <a:pt x="1386140" y="0"/>
                  </a:lnTo>
                  <a:cubicBezTo>
                    <a:pt x="1400920" y="0"/>
                    <a:pt x="1412902" y="11982"/>
                    <a:pt x="1412902" y="26762"/>
                  </a:cubicBezTo>
                  <a:lnTo>
                    <a:pt x="1412902" y="1246698"/>
                  </a:lnTo>
                  <a:cubicBezTo>
                    <a:pt x="1412902" y="1261478"/>
                    <a:pt x="1400920" y="1273460"/>
                    <a:pt x="1386140" y="1273460"/>
                  </a:cubicBezTo>
                  <a:lnTo>
                    <a:pt x="26762" y="1273460"/>
                  </a:lnTo>
                  <a:cubicBezTo>
                    <a:pt x="11982" y="1273460"/>
                    <a:pt x="0" y="1261478"/>
                    <a:pt x="0" y="1246698"/>
                  </a:cubicBezTo>
                  <a:lnTo>
                    <a:pt x="0" y="26762"/>
                  </a:lnTo>
                  <a:cubicBezTo>
                    <a:pt x="0" y="11982"/>
                    <a:pt x="11982" y="0"/>
                    <a:pt x="26762" y="0"/>
                  </a:cubicBezTo>
                  <a:close/>
                </a:path>
              </a:pathLst>
            </a:custGeom>
            <a:solidFill>
              <a:srgbClr val="DC322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1412902" cy="132108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Gestione avanzata del Database e dei dati;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760478" y="4534725"/>
            <a:ext cx="2834274" cy="2607368"/>
            <a:chOff x="0" y="0"/>
            <a:chExt cx="1384283" cy="127346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84283" cy="1273460"/>
            </a:xfrm>
            <a:custGeom>
              <a:avLst/>
              <a:gdLst/>
              <a:ahLst/>
              <a:cxnLst/>
              <a:rect r="r" b="b" t="t" l="l"/>
              <a:pathLst>
                <a:path h="1273460" w="1384283">
                  <a:moveTo>
                    <a:pt x="27315" y="0"/>
                  </a:moveTo>
                  <a:lnTo>
                    <a:pt x="1356967" y="0"/>
                  </a:lnTo>
                  <a:cubicBezTo>
                    <a:pt x="1364212" y="0"/>
                    <a:pt x="1371160" y="2878"/>
                    <a:pt x="1376282" y="8000"/>
                  </a:cubicBezTo>
                  <a:cubicBezTo>
                    <a:pt x="1381405" y="13123"/>
                    <a:pt x="1384283" y="20071"/>
                    <a:pt x="1384283" y="27315"/>
                  </a:cubicBezTo>
                  <a:lnTo>
                    <a:pt x="1384283" y="1246144"/>
                  </a:lnTo>
                  <a:cubicBezTo>
                    <a:pt x="1384283" y="1261230"/>
                    <a:pt x="1372053" y="1273460"/>
                    <a:pt x="1356967" y="1273460"/>
                  </a:cubicBezTo>
                  <a:lnTo>
                    <a:pt x="27315" y="1273460"/>
                  </a:lnTo>
                  <a:cubicBezTo>
                    <a:pt x="20071" y="1273460"/>
                    <a:pt x="13123" y="1270582"/>
                    <a:pt x="8000" y="1265459"/>
                  </a:cubicBezTo>
                  <a:cubicBezTo>
                    <a:pt x="2878" y="1260337"/>
                    <a:pt x="0" y="1253389"/>
                    <a:pt x="0" y="1246144"/>
                  </a:cubicBezTo>
                  <a:lnTo>
                    <a:pt x="0" y="27315"/>
                  </a:lnTo>
                  <a:cubicBezTo>
                    <a:pt x="0" y="20071"/>
                    <a:pt x="2878" y="13123"/>
                    <a:pt x="8000" y="8000"/>
                  </a:cubicBezTo>
                  <a:cubicBezTo>
                    <a:pt x="13123" y="2878"/>
                    <a:pt x="20071" y="0"/>
                    <a:pt x="27315" y="0"/>
                  </a:cubicBezTo>
                  <a:close/>
                </a:path>
              </a:pathLst>
            </a:custGeom>
            <a:solidFill>
              <a:srgbClr val="DC322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384283" cy="132108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Separazione delle tipologie di dati;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391195" y="4561663"/>
            <a:ext cx="2834274" cy="2607368"/>
            <a:chOff x="0" y="0"/>
            <a:chExt cx="1384283" cy="127346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384283" cy="1273460"/>
            </a:xfrm>
            <a:custGeom>
              <a:avLst/>
              <a:gdLst/>
              <a:ahLst/>
              <a:cxnLst/>
              <a:rect r="r" b="b" t="t" l="l"/>
              <a:pathLst>
                <a:path h="1273460" w="1384283">
                  <a:moveTo>
                    <a:pt x="27315" y="0"/>
                  </a:moveTo>
                  <a:lnTo>
                    <a:pt x="1356967" y="0"/>
                  </a:lnTo>
                  <a:cubicBezTo>
                    <a:pt x="1364212" y="0"/>
                    <a:pt x="1371160" y="2878"/>
                    <a:pt x="1376282" y="8000"/>
                  </a:cubicBezTo>
                  <a:cubicBezTo>
                    <a:pt x="1381405" y="13123"/>
                    <a:pt x="1384283" y="20071"/>
                    <a:pt x="1384283" y="27315"/>
                  </a:cubicBezTo>
                  <a:lnTo>
                    <a:pt x="1384283" y="1246144"/>
                  </a:lnTo>
                  <a:cubicBezTo>
                    <a:pt x="1384283" y="1261230"/>
                    <a:pt x="1372053" y="1273460"/>
                    <a:pt x="1356967" y="1273460"/>
                  </a:cubicBezTo>
                  <a:lnTo>
                    <a:pt x="27315" y="1273460"/>
                  </a:lnTo>
                  <a:cubicBezTo>
                    <a:pt x="20071" y="1273460"/>
                    <a:pt x="13123" y="1270582"/>
                    <a:pt x="8000" y="1265459"/>
                  </a:cubicBezTo>
                  <a:cubicBezTo>
                    <a:pt x="2878" y="1260337"/>
                    <a:pt x="0" y="1253389"/>
                    <a:pt x="0" y="1246144"/>
                  </a:cubicBezTo>
                  <a:lnTo>
                    <a:pt x="0" y="27315"/>
                  </a:lnTo>
                  <a:cubicBezTo>
                    <a:pt x="0" y="20071"/>
                    <a:pt x="2878" y="13123"/>
                    <a:pt x="8000" y="8000"/>
                  </a:cubicBezTo>
                  <a:cubicBezTo>
                    <a:pt x="13123" y="2878"/>
                    <a:pt x="20071" y="0"/>
                    <a:pt x="27315" y="0"/>
                  </a:cubicBezTo>
                  <a:close/>
                </a:path>
              </a:pathLst>
            </a:custGeom>
            <a:solidFill>
              <a:srgbClr val="DC322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1384283" cy="1321085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3499"/>
                </a:lnSpc>
              </a:pPr>
              <a:r>
                <a:rPr lang="en-US" b="true" sz="2499">
                  <a:solidFill>
                    <a:srgbClr val="F4F4F4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Efficientamento nella ricerca dei dati;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113013" y="7439033"/>
            <a:ext cx="13907378" cy="2261234"/>
            <a:chOff x="0" y="0"/>
            <a:chExt cx="10491926" cy="170590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0491926" cy="1705908"/>
            </a:xfrm>
            <a:custGeom>
              <a:avLst/>
              <a:gdLst/>
              <a:ahLst/>
              <a:cxnLst/>
              <a:rect r="r" b="b" t="t" l="l"/>
              <a:pathLst>
                <a:path h="1705908" w="10491926">
                  <a:moveTo>
                    <a:pt x="5567" y="0"/>
                  </a:moveTo>
                  <a:lnTo>
                    <a:pt x="10486359" y="0"/>
                  </a:lnTo>
                  <a:cubicBezTo>
                    <a:pt x="10489434" y="0"/>
                    <a:pt x="10491926" y="2492"/>
                    <a:pt x="10491926" y="5567"/>
                  </a:cubicBezTo>
                  <a:lnTo>
                    <a:pt x="10491926" y="1700341"/>
                  </a:lnTo>
                  <a:cubicBezTo>
                    <a:pt x="10491926" y="1703415"/>
                    <a:pt x="10489434" y="1705908"/>
                    <a:pt x="10486359" y="1705908"/>
                  </a:cubicBezTo>
                  <a:lnTo>
                    <a:pt x="5567" y="1705908"/>
                  </a:lnTo>
                  <a:cubicBezTo>
                    <a:pt x="4090" y="1705908"/>
                    <a:pt x="2674" y="1705321"/>
                    <a:pt x="1630" y="1704277"/>
                  </a:cubicBezTo>
                  <a:cubicBezTo>
                    <a:pt x="586" y="1703233"/>
                    <a:pt x="0" y="1701817"/>
                    <a:pt x="0" y="1700341"/>
                  </a:cubicBezTo>
                  <a:lnTo>
                    <a:pt x="0" y="5567"/>
                  </a:lnTo>
                  <a:cubicBezTo>
                    <a:pt x="0" y="2492"/>
                    <a:pt x="2492" y="0"/>
                    <a:pt x="5567" y="0"/>
                  </a:cubicBezTo>
                  <a:close/>
                </a:path>
              </a:pathLst>
            </a:custGeom>
            <a:solidFill>
              <a:srgbClr val="6A7784"/>
            </a:solidFill>
            <a:ln cap="sq">
              <a:noFill/>
              <a:prstDash val="sysDot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10491926" cy="1753533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Questi quattro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pp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ic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azion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f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fic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ienterebbero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m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d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o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cons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is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tente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qu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ell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 c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he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son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o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temp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di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output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e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d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addes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r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mento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che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de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’Int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lli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ge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nza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Ar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ifici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previst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 p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er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p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r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og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tto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(pr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via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in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teg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razion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d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ll’Algoritmo/In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g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z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con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il DB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con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apposi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t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 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ibr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eri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c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om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 psycop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g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2 n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e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l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c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a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so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d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’uso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di</a:t>
              </a:r>
              <a:r>
                <a:rPr lang="en-US" sz="2499">
                  <a:solidFill>
                    <a:srgbClr val="F4F4F4"/>
                  </a:solidFill>
                  <a:latin typeface="Fira Sans"/>
                  <a:ea typeface="Fira Sans"/>
                  <a:cs typeface="Fira Sans"/>
                  <a:sym typeface="Fira Sans"/>
                </a:rPr>
                <a:t> SQL).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256249" y="328745"/>
            <a:ext cx="6076232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  <a:spcBef>
                <a:spcPct val="0"/>
              </a:spcBef>
            </a:pPr>
            <a:r>
              <a:rPr lang="en-US" b="true" sz="7200" spc="-72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Database relazionale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56249" y="2481395"/>
            <a:ext cx="3713527" cy="117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Linguaggio SQL e Python</a:t>
            </a:r>
          </a:p>
        </p:txBody>
      </p:sp>
      <p:grpSp>
        <p:nvGrpSpPr>
          <p:cNvPr name="Group 22" id="22"/>
          <p:cNvGrpSpPr/>
          <p:nvPr/>
        </p:nvGrpSpPr>
        <p:grpSpPr>
          <a:xfrm rot="-10800000">
            <a:off x="14874354" y="-462386"/>
            <a:ext cx="4098790" cy="3549571"/>
            <a:chOff x="0" y="0"/>
            <a:chExt cx="3619627" cy="31346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10800000">
            <a:off x="13625627" y="-738686"/>
            <a:ext cx="2497453" cy="2162806"/>
            <a:chOff x="0" y="0"/>
            <a:chExt cx="3619627" cy="313461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C3223"/>
            </a:solidFill>
          </p:spPr>
        </p:sp>
      </p:grpSp>
      <p:grpSp>
        <p:nvGrpSpPr>
          <p:cNvPr name="Group 26" id="26"/>
          <p:cNvGrpSpPr/>
          <p:nvPr/>
        </p:nvGrpSpPr>
        <p:grpSpPr>
          <a:xfrm rot="-10800000">
            <a:off x="16923748" y="3317848"/>
            <a:ext cx="1405161" cy="1216876"/>
            <a:chOff x="0" y="0"/>
            <a:chExt cx="3619627" cy="313461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28" id="28"/>
          <p:cNvGrpSpPr/>
          <p:nvPr/>
        </p:nvGrpSpPr>
        <p:grpSpPr>
          <a:xfrm rot="-10800000">
            <a:off x="-308112" y="8479511"/>
            <a:ext cx="1798578" cy="1557577"/>
            <a:chOff x="0" y="0"/>
            <a:chExt cx="3619627" cy="3134614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914974" y="4775514"/>
            <a:ext cx="4985461" cy="431743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2113013" y="7554552"/>
            <a:ext cx="3480308" cy="301396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2171198" y="3996725"/>
            <a:ext cx="1798578" cy="15575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-307904" y="7786579"/>
            <a:ext cx="3378391" cy="2925703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56249" y="328745"/>
            <a:ext cx="6076232" cy="2190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  <a:spcBef>
                <a:spcPct val="0"/>
              </a:spcBef>
            </a:pPr>
            <a:r>
              <a:rPr lang="en-US" b="true" sz="7200" spc="-72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Database relazionale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5100073" y="1729595"/>
            <a:ext cx="12312682" cy="6091838"/>
            <a:chOff x="0" y="0"/>
            <a:chExt cx="16416909" cy="812245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6416909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Possibili impieghi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149092"/>
              <a:ext cx="16416909" cy="69733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In un’azienda in cui vi sono ingenti quantità di dati giornalieri come Alstom questi tool permetterebbero di snellire quelle che sono alcune procedure nell’analisi e gestione dei dati. Alcune pratiche applicazioni sono: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Creazione di dataset “puliti”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Gestione avanzata del Database e dei dati;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Efficientamento nella ricerca dei dati;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Separazione delle tipologie di dati;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 </a:t>
              </a:r>
            </a:p>
            <a:p>
              <a:pPr algn="l">
                <a:lnSpc>
                  <a:spcPts val="3499"/>
                </a:lnSpc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Questi quattro applicazioni efficienterebbero in modo consistente quelli che sono i tempi di output e di addestramento anche dell’Intelligenza Artificiale prevista per il progetto (previa integrazione dell’Algoritmo/Intelligenza con il DB con apposita libreria come psycopg 2 nel caso d’uso di SQL).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256249" y="2481395"/>
            <a:ext cx="3713527" cy="1173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  <a:spcBef>
                <a:spcPct val="0"/>
              </a:spcBef>
            </a:pPr>
            <a:r>
              <a:rPr lang="en-US" b="true" sz="36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Linguaggio SQL e Python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2845542" y="-4074031"/>
            <a:ext cx="12804984" cy="6226137"/>
            <a:chOff x="0" y="0"/>
            <a:chExt cx="11048529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737373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589802" y="-865713"/>
            <a:ext cx="2187308" cy="1894413"/>
            <a:chOff x="0" y="0"/>
            <a:chExt cx="6202680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900706" y="2551223"/>
          <a:ext cx="14653468" cy="6707077"/>
        </p:xfrm>
        <a:graphic>
          <a:graphicData uri="http://schemas.openxmlformats.org/drawingml/2006/table">
            <a:tbl>
              <a:tblPr/>
              <a:tblGrid>
                <a:gridCol w="7439507"/>
                <a:gridCol w="7213961"/>
              </a:tblGrid>
              <a:tr h="10341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008000"/>
                          </a:solidFill>
                          <a:latin typeface="Fira Sans Bold"/>
                          <a:ea typeface="Fira Sans Bold"/>
                          <a:cs typeface="Fira Sans Bold"/>
                          <a:sym typeface="Fira Sans Bold"/>
                        </a:rPr>
                        <a:t>PRO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1D31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919"/>
                        </a:lnSpc>
                        <a:defRPr/>
                      </a:pPr>
                      <a:r>
                        <a:rPr lang="en-US" sz="2799" b="true">
                          <a:solidFill>
                            <a:srgbClr val="DF4637"/>
                          </a:solidFill>
                          <a:latin typeface="Fira Sans Bold"/>
                          <a:ea typeface="Fira Sans Bold"/>
                          <a:cs typeface="Fira Sans Bold"/>
                          <a:sym typeface="Fira Sans Bold"/>
                        </a:rPr>
                        <a:t>CONTRO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1D31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</a:tr>
              <a:tr h="1907426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Migliora le performance: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Si riducono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i dati a quelli realmente necessari → meno memoria e meno tempo di elaborazione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E8B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Rischio di perdita di informazioni utili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Filtri troppo restrittivi → potresti escludere dati importanti senza accorgertene.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57F"/>
                    </a:solidFill>
                  </a:tcPr>
                </a:tc>
              </a:tr>
              <a:tr h="1822982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Maggiore chiarezza del dato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Filtri ben scritti rendono il risultato più leggibile, pulito e coerente con l'obiettivo dell'analisi.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E8B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Complessità nella manutenzione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Se i filtri sono molti o complicati, aggiornare o modificare il codice può diventare difficile e rischioso.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57F"/>
                    </a:solidFill>
                  </a:tcPr>
                </a:tc>
              </a:tr>
              <a:tr h="1942539"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Automazione facile: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 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Una volta definiti i filtri, questi possono essere riutilizzati o schedulati senza intervento manuale.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6E8B6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1D3144"/>
                          </a:solidFill>
                          <a:latin typeface="Arimo Bold"/>
                          <a:ea typeface="Arimo Bold"/>
                          <a:cs typeface="Arimo Bold"/>
                          <a:sym typeface="Arimo Bold"/>
                        </a:rPr>
                        <a:t>Errori logici o sintattici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: </a:t>
                      </a:r>
                      <a:r>
                        <a:rPr lang="en-US" sz="2199">
                          <a:solidFill>
                            <a:srgbClr val="1D3144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Un errore nei filtri (es. condizioni sbagliate) può portare a risultati completamente errati senza segnali evidenti.</a:t>
                      </a:r>
                      <a:endParaRPr lang="en-US" sz="1100"/>
                    </a:p>
                  </a:txBody>
                  <a:tcPr marL="164287" marR="164287" marT="164287" marB="164287" anchor="ctr">
                    <a:lnL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2857">
                      <a:solidFill>
                        <a:srgbClr val="F4F4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57F"/>
                    </a:solidFill>
                  </a:tcPr>
                </a:tc>
              </a:tr>
            </a:tbl>
          </a:graphicData>
        </a:graphic>
      </p:graphicFrame>
      <p:sp>
        <p:nvSpPr>
          <p:cNvPr name="Freeform 7" id="7"/>
          <p:cNvSpPr/>
          <p:nvPr/>
        </p:nvSpPr>
        <p:spPr>
          <a:xfrm flipH="false" flipV="false" rot="0">
            <a:off x="1662620" y="2152106"/>
            <a:ext cx="1648338" cy="1648338"/>
          </a:xfrm>
          <a:custGeom>
            <a:avLst/>
            <a:gdLst/>
            <a:ahLst/>
            <a:cxnLst/>
            <a:rect r="r" b="b" t="t" l="l"/>
            <a:pathLst>
              <a:path h="1648338" w="1648338">
                <a:moveTo>
                  <a:pt x="0" y="0"/>
                </a:moveTo>
                <a:lnTo>
                  <a:pt x="1648338" y="0"/>
                </a:lnTo>
                <a:lnTo>
                  <a:pt x="1648338" y="1648338"/>
                </a:lnTo>
                <a:lnTo>
                  <a:pt x="0" y="16483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87369" y="377825"/>
            <a:ext cx="7933603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 e contro per l’utilizzo dei filtri nelle strutture logiche</a:t>
            </a:r>
          </a:p>
        </p:txBody>
      </p:sp>
      <p:sp>
        <p:nvSpPr>
          <p:cNvPr name="Freeform 9" id="9"/>
          <p:cNvSpPr/>
          <p:nvPr/>
        </p:nvSpPr>
        <p:spPr>
          <a:xfrm flipH="true" flipV="true" rot="0">
            <a:off x="15143922" y="2152106"/>
            <a:ext cx="1648338" cy="1648338"/>
          </a:xfrm>
          <a:custGeom>
            <a:avLst/>
            <a:gdLst/>
            <a:ahLst/>
            <a:cxnLst/>
            <a:rect r="r" b="b" t="t" l="l"/>
            <a:pathLst>
              <a:path h="1648338" w="1648338">
                <a:moveTo>
                  <a:pt x="1648338" y="1648338"/>
                </a:moveTo>
                <a:lnTo>
                  <a:pt x="0" y="1648338"/>
                </a:lnTo>
                <a:lnTo>
                  <a:pt x="0" y="0"/>
                </a:lnTo>
                <a:lnTo>
                  <a:pt x="1648338" y="0"/>
                </a:lnTo>
                <a:lnTo>
                  <a:pt x="1648338" y="164833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3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3002" y="1862324"/>
            <a:ext cx="6351375" cy="2303719"/>
          </a:xfrm>
          <a:custGeom>
            <a:avLst/>
            <a:gdLst/>
            <a:ahLst/>
            <a:cxnLst/>
            <a:rect r="r" b="b" t="t" l="l"/>
            <a:pathLst>
              <a:path h="2303719" w="6351375">
                <a:moveTo>
                  <a:pt x="0" y="0"/>
                </a:moveTo>
                <a:lnTo>
                  <a:pt x="6351375" y="0"/>
                </a:lnTo>
                <a:lnTo>
                  <a:pt x="6351375" y="2303719"/>
                </a:lnTo>
                <a:lnTo>
                  <a:pt x="0" y="23037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507807" y="2357579"/>
            <a:ext cx="9486589" cy="2303719"/>
          </a:xfrm>
          <a:custGeom>
            <a:avLst/>
            <a:gdLst/>
            <a:ahLst/>
            <a:cxnLst/>
            <a:rect r="r" b="b" t="t" l="l"/>
            <a:pathLst>
              <a:path h="2303719" w="9486589">
                <a:moveTo>
                  <a:pt x="0" y="0"/>
                </a:moveTo>
                <a:lnTo>
                  <a:pt x="9486589" y="0"/>
                </a:lnTo>
                <a:lnTo>
                  <a:pt x="9486589" y="2303720"/>
                </a:lnTo>
                <a:lnTo>
                  <a:pt x="0" y="2303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6368" r="-2405" b="-688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507807" y="5143500"/>
            <a:ext cx="10319101" cy="1905236"/>
          </a:xfrm>
          <a:custGeom>
            <a:avLst/>
            <a:gdLst/>
            <a:ahLst/>
            <a:cxnLst/>
            <a:rect r="r" b="b" t="t" l="l"/>
            <a:pathLst>
              <a:path h="1905236" w="10319101">
                <a:moveTo>
                  <a:pt x="0" y="0"/>
                </a:moveTo>
                <a:lnTo>
                  <a:pt x="10319101" y="0"/>
                </a:lnTo>
                <a:lnTo>
                  <a:pt x="10319101" y="1905236"/>
                </a:lnTo>
                <a:lnTo>
                  <a:pt x="0" y="19052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2" r="-4676" b="-102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3002" y="316397"/>
            <a:ext cx="1133113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20"/>
              </a:lnSpc>
              <a:spcBef>
                <a:spcPct val="0"/>
              </a:spcBef>
            </a:pPr>
            <a:r>
              <a:rPr lang="en-US" b="true" sz="6100" spc="-61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Esempi di pratici di filtri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507807" y="1814699"/>
            <a:ext cx="2757505" cy="3892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b="true" sz="2299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Dati esemplficativi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3002" y="4313019"/>
            <a:ext cx="6351375" cy="3589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true">
                <a:solidFill>
                  <a:srgbClr val="FFFFF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E</a:t>
            </a:r>
            <a:r>
              <a:rPr lang="en-US" sz="2299" b="true">
                <a:solidFill>
                  <a:srgbClr val="FFFFFF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’ importante sottolineare che i filtri programmati in SQL, possono essere arricchiti da una serie di correlatori logici che li possono rendere ancora più specifici, tra i più importanti si sottolineano: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b="true" sz="2299">
                <a:solidFill>
                  <a:srgbClr val="FFFFFF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And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b="true" sz="2299">
                <a:solidFill>
                  <a:srgbClr val="FFFFFF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Or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b="true" sz="2299">
                <a:solidFill>
                  <a:srgbClr val="FFFFFF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If</a:t>
            </a:r>
          </a:p>
          <a:p>
            <a:pPr algn="l" marL="496566" indent="-248283" lvl="1">
              <a:lnSpc>
                <a:spcPts val="3219"/>
              </a:lnSpc>
              <a:buFont typeface="Arial"/>
              <a:buChar char="•"/>
            </a:pPr>
            <a:r>
              <a:rPr lang="en-US" b="true" sz="2299">
                <a:solidFill>
                  <a:srgbClr val="FFFFFF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Else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66357" y="3987181"/>
            <a:ext cx="1794371" cy="897185"/>
            <a:chOff x="0" y="0"/>
            <a:chExt cx="812800" cy="406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406400"/>
            </a:xfrm>
            <a:custGeom>
              <a:avLst/>
              <a:gdLst/>
              <a:ahLst/>
              <a:cxnLst/>
              <a:rect r="r" b="b" t="t" l="l"/>
              <a:pathLst>
                <a:path h="406400" w="812800">
                  <a:moveTo>
                    <a:pt x="609600" y="0"/>
                  </a:moveTo>
                  <a:cubicBezTo>
                    <a:pt x="721824" y="0"/>
                    <a:pt x="812800" y="90976"/>
                    <a:pt x="812800" y="203200"/>
                  </a:cubicBezTo>
                  <a:cubicBezTo>
                    <a:pt x="812800" y="315424"/>
                    <a:pt x="721824" y="406400"/>
                    <a:pt x="609600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E9E9E9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807467">
            <a:off x="9778369" y="5454599"/>
            <a:ext cx="6271301" cy="6191484"/>
          </a:xfrm>
          <a:custGeom>
            <a:avLst/>
            <a:gdLst/>
            <a:ahLst/>
            <a:cxnLst/>
            <a:rect r="r" b="b" t="t" l="l"/>
            <a:pathLst>
              <a:path h="6191484" w="6271301">
                <a:moveTo>
                  <a:pt x="0" y="0"/>
                </a:moveTo>
                <a:lnTo>
                  <a:pt x="6271301" y="0"/>
                </a:lnTo>
                <a:lnTo>
                  <a:pt x="6271301" y="6191484"/>
                </a:lnTo>
                <a:lnTo>
                  <a:pt x="0" y="61914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-868048">
            <a:off x="2198721" y="5495060"/>
            <a:ext cx="6271301" cy="6191484"/>
          </a:xfrm>
          <a:custGeom>
            <a:avLst/>
            <a:gdLst/>
            <a:ahLst/>
            <a:cxnLst/>
            <a:rect r="r" b="b" t="t" l="l"/>
            <a:pathLst>
              <a:path h="6191484" w="6271301">
                <a:moveTo>
                  <a:pt x="6271301" y="0"/>
                </a:moveTo>
                <a:lnTo>
                  <a:pt x="0" y="0"/>
                </a:lnTo>
                <a:lnTo>
                  <a:pt x="0" y="6191485"/>
                </a:lnTo>
                <a:lnTo>
                  <a:pt x="6271301" y="6191485"/>
                </a:lnTo>
                <a:lnTo>
                  <a:pt x="6271301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60728" y="2130601"/>
            <a:ext cx="5366545" cy="1482508"/>
          </a:xfrm>
          <a:custGeom>
            <a:avLst/>
            <a:gdLst/>
            <a:ahLst/>
            <a:cxnLst/>
            <a:rect r="r" b="b" t="t" l="l"/>
            <a:pathLst>
              <a:path h="1482508" w="5366545">
                <a:moveTo>
                  <a:pt x="0" y="0"/>
                </a:moveTo>
                <a:lnTo>
                  <a:pt x="5366544" y="0"/>
                </a:lnTo>
                <a:lnTo>
                  <a:pt x="5366544" y="1482508"/>
                </a:lnTo>
                <a:lnTo>
                  <a:pt x="0" y="148250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-3535795">
            <a:off x="14205381" y="-720353"/>
            <a:ext cx="6516466" cy="5701908"/>
            <a:chOff x="0" y="0"/>
            <a:chExt cx="812800" cy="7112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DF4637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1936129">
            <a:off x="13739403" y="-3637253"/>
            <a:ext cx="6748443" cy="5904888"/>
            <a:chOff x="0" y="0"/>
            <a:chExt cx="812800" cy="7112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DB312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12254332" y="4128142"/>
            <a:ext cx="6271301" cy="6191484"/>
          </a:xfrm>
          <a:custGeom>
            <a:avLst/>
            <a:gdLst/>
            <a:ahLst/>
            <a:cxnLst/>
            <a:rect r="r" b="b" t="t" l="l"/>
            <a:pathLst>
              <a:path h="6191484" w="6271301">
                <a:moveTo>
                  <a:pt x="0" y="0"/>
                </a:moveTo>
                <a:lnTo>
                  <a:pt x="6271301" y="0"/>
                </a:lnTo>
                <a:lnTo>
                  <a:pt x="6271301" y="6191485"/>
                </a:lnTo>
                <a:lnTo>
                  <a:pt x="0" y="619148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-3898940">
            <a:off x="-4297254" y="-866861"/>
            <a:ext cx="6516466" cy="5701908"/>
            <a:chOff x="0" y="0"/>
            <a:chExt cx="812800" cy="711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DF4637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true" flipV="false" rot="0">
            <a:off x="-213302" y="4128142"/>
            <a:ext cx="6271301" cy="6191484"/>
          </a:xfrm>
          <a:custGeom>
            <a:avLst/>
            <a:gdLst/>
            <a:ahLst/>
            <a:cxnLst/>
            <a:rect r="r" b="b" t="t" l="l"/>
            <a:pathLst>
              <a:path h="6191484" w="6271301">
                <a:moveTo>
                  <a:pt x="6271301" y="0"/>
                </a:moveTo>
                <a:lnTo>
                  <a:pt x="0" y="0"/>
                </a:lnTo>
                <a:lnTo>
                  <a:pt x="0" y="6191485"/>
                </a:lnTo>
                <a:lnTo>
                  <a:pt x="6271301" y="6191485"/>
                </a:lnTo>
                <a:lnTo>
                  <a:pt x="627130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-1936815">
            <a:off x="-2345522" y="-3825748"/>
            <a:ext cx="6748443" cy="5904888"/>
            <a:chOff x="0" y="0"/>
            <a:chExt cx="812800" cy="7112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DB3123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0471476" y="4933157"/>
            <a:ext cx="458881" cy="426633"/>
            <a:chOff x="0" y="0"/>
            <a:chExt cx="874237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74237" cy="812800"/>
            </a:xfrm>
            <a:custGeom>
              <a:avLst/>
              <a:gdLst/>
              <a:ahLst/>
              <a:cxnLst/>
              <a:rect r="r" b="b" t="t" l="l"/>
              <a:pathLst>
                <a:path h="812800" w="874237">
                  <a:moveTo>
                    <a:pt x="437118" y="0"/>
                  </a:moveTo>
                  <a:cubicBezTo>
                    <a:pt x="195705" y="0"/>
                    <a:pt x="0" y="181951"/>
                    <a:pt x="0" y="406400"/>
                  </a:cubicBezTo>
                  <a:cubicBezTo>
                    <a:pt x="0" y="630849"/>
                    <a:pt x="195705" y="812800"/>
                    <a:pt x="437118" y="812800"/>
                  </a:cubicBezTo>
                  <a:cubicBezTo>
                    <a:pt x="678532" y="812800"/>
                    <a:pt x="874237" y="630849"/>
                    <a:pt x="874237" y="406400"/>
                  </a:cubicBezTo>
                  <a:cubicBezTo>
                    <a:pt x="874237" y="181951"/>
                    <a:pt x="678532" y="0"/>
                    <a:pt x="437118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81960" y="38100"/>
              <a:ext cx="710317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6813876" y="3995672"/>
            <a:ext cx="7315200" cy="891124"/>
          </a:xfrm>
          <a:custGeom>
            <a:avLst/>
            <a:gdLst/>
            <a:ahLst/>
            <a:cxnLst/>
            <a:rect r="r" b="b" t="t" l="l"/>
            <a:pathLst>
              <a:path h="891124" w="7315200">
                <a:moveTo>
                  <a:pt x="0" y="0"/>
                </a:moveTo>
                <a:lnTo>
                  <a:pt x="7315200" y="0"/>
                </a:lnTo>
                <a:lnTo>
                  <a:pt x="7315200" y="891124"/>
                </a:lnTo>
                <a:lnTo>
                  <a:pt x="0" y="89112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5666100" y="4128142"/>
            <a:ext cx="615263" cy="615263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lnTo>
                    <a:pt x="406400" y="0"/>
                  </a:lnTo>
                  <a:close/>
                </a:path>
              </a:pathLst>
            </a:custGeom>
            <a:solidFill>
              <a:srgbClr val="1D3144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29" id="29"/>
          <p:cNvSpPr/>
          <p:nvPr/>
        </p:nvSpPr>
        <p:spPr>
          <a:xfrm flipH="false" flipV="true" rot="0">
            <a:off x="5568469" y="4027481"/>
            <a:ext cx="810524" cy="810524"/>
          </a:xfrm>
          <a:custGeom>
            <a:avLst/>
            <a:gdLst/>
            <a:ahLst/>
            <a:cxnLst/>
            <a:rect r="r" b="b" t="t" l="l"/>
            <a:pathLst>
              <a:path h="810524" w="810524">
                <a:moveTo>
                  <a:pt x="0" y="810524"/>
                </a:moveTo>
                <a:lnTo>
                  <a:pt x="810525" y="810524"/>
                </a:lnTo>
                <a:lnTo>
                  <a:pt x="810525" y="0"/>
                </a:lnTo>
                <a:lnTo>
                  <a:pt x="0" y="0"/>
                </a:lnTo>
                <a:lnTo>
                  <a:pt x="0" y="810524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true" rot="0">
            <a:off x="241982" y="5143500"/>
            <a:ext cx="6763838" cy="4992942"/>
          </a:xfrm>
          <a:custGeom>
            <a:avLst/>
            <a:gdLst/>
            <a:ahLst/>
            <a:cxnLst/>
            <a:rect r="r" b="b" t="t" l="l"/>
            <a:pathLst>
              <a:path h="4992942" w="6763838">
                <a:moveTo>
                  <a:pt x="0" y="4992942"/>
                </a:moveTo>
                <a:lnTo>
                  <a:pt x="6763838" y="4992942"/>
                </a:lnTo>
                <a:lnTo>
                  <a:pt x="6763838" y="0"/>
                </a:lnTo>
                <a:lnTo>
                  <a:pt x="0" y="0"/>
                </a:lnTo>
                <a:lnTo>
                  <a:pt x="0" y="4992942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true" flipV="true" rot="0">
            <a:off x="10249824" y="5359790"/>
            <a:ext cx="6339288" cy="4679547"/>
          </a:xfrm>
          <a:custGeom>
            <a:avLst/>
            <a:gdLst/>
            <a:ahLst/>
            <a:cxnLst/>
            <a:rect r="r" b="b" t="t" l="l"/>
            <a:pathLst>
              <a:path h="4679547" w="6339288">
                <a:moveTo>
                  <a:pt x="6339288" y="4679547"/>
                </a:moveTo>
                <a:lnTo>
                  <a:pt x="0" y="4679547"/>
                </a:lnTo>
                <a:lnTo>
                  <a:pt x="0" y="0"/>
                </a:lnTo>
                <a:lnTo>
                  <a:pt x="6339288" y="0"/>
                </a:lnTo>
                <a:lnTo>
                  <a:pt x="6339288" y="4679547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0">
            <a:off x="10932405" y="6335584"/>
            <a:ext cx="4974126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b="true">
                <a:solidFill>
                  <a:srgbClr val="1D314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BARRA DI RICERCA</a:t>
            </a:r>
          </a:p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1D3144"/>
                </a:solidFill>
                <a:latin typeface="Open Sans"/>
                <a:ea typeface="Open Sans"/>
                <a:cs typeface="Open Sans"/>
                <a:sym typeface="Open Sans"/>
              </a:rPr>
              <a:t>Scrivi una parola chiave, un codice guasto o una descrizione del problema per ottenere le possibili cause o soluzioni dai dati caricati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45937" y="6504242"/>
            <a:ext cx="6155928" cy="2524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b="true">
                <a:solidFill>
                  <a:srgbClr val="1D3144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UPLOAD DEL FILE EXCEL</a:t>
            </a:r>
          </a:p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1D3144"/>
                </a:solidFill>
                <a:latin typeface="Open Sans"/>
                <a:ea typeface="Open Sans"/>
                <a:cs typeface="Open Sans"/>
                <a:sym typeface="Open Sans"/>
              </a:rPr>
              <a:t>Carica il file Excel che contiene l’elenco dei guasti del treno. Il sistema analizzerà i dati per aiutarti a trovare le cause e le soluzioni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151293" y="332009"/>
            <a:ext cx="11985413" cy="9622982"/>
            <a:chOff x="0" y="0"/>
            <a:chExt cx="7467600" cy="59956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67600" cy="4513580"/>
            </a:xfrm>
            <a:custGeom>
              <a:avLst/>
              <a:gdLst/>
              <a:ahLst/>
              <a:cxnLst/>
              <a:rect r="r" b="b" t="t" l="l"/>
              <a:pathLst>
                <a:path h="4513580" w="746760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4514850"/>
              <a:ext cx="7467600" cy="695960"/>
            </a:xfrm>
            <a:custGeom>
              <a:avLst/>
              <a:gdLst/>
              <a:ahLst/>
              <a:cxnLst/>
              <a:rect r="r" b="b" t="t" l="l"/>
              <a:pathLst>
                <a:path h="695960" w="746760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2429510" y="5210810"/>
              <a:ext cx="2606040" cy="791210"/>
            </a:xfrm>
            <a:custGeom>
              <a:avLst/>
              <a:gdLst/>
              <a:ahLst/>
              <a:cxnLst/>
              <a:rect r="r" b="b" t="t" l="l"/>
              <a:pathLst>
                <a:path h="791210" w="260604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314960" y="353060"/>
              <a:ext cx="6827520" cy="3835400"/>
            </a:xfrm>
            <a:custGeom>
              <a:avLst/>
              <a:gdLst/>
              <a:ahLst/>
              <a:cxnLst/>
              <a:rect r="r" b="b" t="t" l="l"/>
              <a:pathLst>
                <a:path h="3835400" w="682752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2"/>
              <a:stretch>
                <a:fillRect l="0" t="-208" r="0" b="-208"/>
              </a:stretch>
            </a:blipFill>
          </p:spPr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225075" y="627748"/>
            <a:ext cx="13837849" cy="9031503"/>
            <a:chOff x="0" y="0"/>
            <a:chExt cx="19050000" cy="124333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52880" y="587121"/>
              <a:ext cx="16166846" cy="10116185"/>
            </a:xfrm>
            <a:custGeom>
              <a:avLst/>
              <a:gdLst/>
              <a:ahLst/>
              <a:cxnLst/>
              <a:rect r="r" b="b" t="t" l="l"/>
              <a:pathLst>
                <a:path h="10116185" w="16166846">
                  <a:moveTo>
                    <a:pt x="16166846" y="0"/>
                  </a:moveTo>
                  <a:lnTo>
                    <a:pt x="16166846" y="10116185"/>
                  </a:lnTo>
                  <a:lnTo>
                    <a:pt x="0" y="10116185"/>
                  </a:lnTo>
                  <a:lnTo>
                    <a:pt x="0" y="0"/>
                  </a:lnTo>
                  <a:lnTo>
                    <a:pt x="16166846" y="0"/>
                  </a:lnTo>
                  <a:close/>
                </a:path>
              </a:pathLst>
            </a:custGeom>
            <a:blipFill>
              <a:blip r:embed="rId2"/>
              <a:stretch>
                <a:fillRect l="-418" t="0" r="-10507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9050000" cy="12433300"/>
            </a:xfrm>
            <a:custGeom>
              <a:avLst/>
              <a:gdLst/>
              <a:ahLst/>
              <a:cxnLst/>
              <a:rect r="r" b="b" t="t" l="l"/>
              <a:pathLst>
                <a:path h="12433300" w="19050000">
                  <a:moveTo>
                    <a:pt x="19050000" y="0"/>
                  </a:moveTo>
                  <a:lnTo>
                    <a:pt x="19050000" y="12433300"/>
                  </a:lnTo>
                  <a:lnTo>
                    <a:pt x="0" y="12433300"/>
                  </a:lnTo>
                  <a:lnTo>
                    <a:pt x="0" y="0"/>
                  </a:lnTo>
                  <a:lnTo>
                    <a:pt x="19050000" y="0"/>
                  </a:lnTo>
                  <a:close/>
                </a:path>
              </a:pathLst>
            </a:custGeom>
            <a:blipFill>
              <a:blip r:embed="rId3"/>
              <a:stretch>
                <a:fillRect l="-301" t="0" r="-301" b="0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483441" y="1120385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1463896" y="-20725"/>
            <a:ext cx="5966980" cy="3880025"/>
            <a:chOff x="0" y="0"/>
            <a:chExt cx="3619627" cy="23536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2353660"/>
            </a:xfrm>
            <a:custGeom>
              <a:avLst/>
              <a:gdLst/>
              <a:ahLst/>
              <a:cxnLst/>
              <a:rect r="r" b="b" t="t" l="l"/>
              <a:pathLst>
                <a:path h="2353660" w="3619627">
                  <a:moveTo>
                    <a:pt x="3619627" y="1176830"/>
                  </a:moveTo>
                  <a:lnTo>
                    <a:pt x="2714752" y="2353660"/>
                  </a:lnTo>
                  <a:lnTo>
                    <a:pt x="904875" y="2353660"/>
                  </a:lnTo>
                  <a:lnTo>
                    <a:pt x="0" y="1176830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176830"/>
                  </a:lnTo>
                  <a:close/>
                </a:path>
              </a:pathLst>
            </a:custGeom>
            <a:solidFill>
              <a:srgbClr val="C4BDC1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-5400000">
            <a:off x="5887577" y="2098418"/>
            <a:ext cx="5510213" cy="1313377"/>
          </a:xfrm>
          <a:custGeom>
            <a:avLst/>
            <a:gdLst/>
            <a:ahLst/>
            <a:cxnLst/>
            <a:rect r="r" b="b" t="t" l="l"/>
            <a:pathLst>
              <a:path h="1313377" w="5510213">
                <a:moveTo>
                  <a:pt x="0" y="0"/>
                </a:moveTo>
                <a:lnTo>
                  <a:pt x="5510213" y="0"/>
                </a:lnTo>
                <a:lnTo>
                  <a:pt x="5510213" y="1313377"/>
                </a:lnTo>
                <a:lnTo>
                  <a:pt x="0" y="13133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-5400000">
            <a:off x="5887577" y="7315260"/>
            <a:ext cx="5510213" cy="1313377"/>
          </a:xfrm>
          <a:custGeom>
            <a:avLst/>
            <a:gdLst/>
            <a:ahLst/>
            <a:cxnLst/>
            <a:rect r="r" b="b" t="t" l="l"/>
            <a:pathLst>
              <a:path h="1313377" w="5510213">
                <a:moveTo>
                  <a:pt x="0" y="0"/>
                </a:moveTo>
                <a:lnTo>
                  <a:pt x="5510213" y="0"/>
                </a:lnTo>
                <a:lnTo>
                  <a:pt x="5510213" y="1313377"/>
                </a:lnTo>
                <a:lnTo>
                  <a:pt x="0" y="13133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897049" y="8710180"/>
            <a:ext cx="1462299" cy="1462299"/>
          </a:xfrm>
          <a:custGeom>
            <a:avLst/>
            <a:gdLst/>
            <a:ahLst/>
            <a:cxnLst/>
            <a:rect r="r" b="b" t="t" l="l"/>
            <a:pathLst>
              <a:path h="1462299" w="1462299">
                <a:moveTo>
                  <a:pt x="0" y="0"/>
                </a:moveTo>
                <a:lnTo>
                  <a:pt x="1462299" y="0"/>
                </a:lnTo>
                <a:lnTo>
                  <a:pt x="1462299" y="1462299"/>
                </a:lnTo>
                <a:lnTo>
                  <a:pt x="0" y="146229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253964" y="621690"/>
            <a:ext cx="786743" cy="1191211"/>
          </a:xfrm>
          <a:custGeom>
            <a:avLst/>
            <a:gdLst/>
            <a:ahLst/>
            <a:cxnLst/>
            <a:rect r="r" b="b" t="t" l="l"/>
            <a:pathLst>
              <a:path h="1191211" w="786743">
                <a:moveTo>
                  <a:pt x="0" y="0"/>
                </a:moveTo>
                <a:lnTo>
                  <a:pt x="786743" y="0"/>
                </a:lnTo>
                <a:lnTo>
                  <a:pt x="786743" y="1191211"/>
                </a:lnTo>
                <a:lnTo>
                  <a:pt x="0" y="11912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668167" y="902553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4499" u="sng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Conclusioni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70847" y="5899143"/>
            <a:ext cx="7706816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4499" u="sng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Possibili miglioramenti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37390" y="4707129"/>
            <a:ext cx="744396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Programma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670847" y="79343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4499" u="sng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  <a:hlinkClick r:id="rId8" action="ppaction://hlinksldjump"/>
              </a:rPr>
              <a:t>Introduzione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64322" y="342591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4499" u="sng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Risoluzione proposta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67001" y="4358062"/>
            <a:ext cx="6109328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b="true" sz="3899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Script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664322" y="211146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9"/>
              </a:lnSpc>
            </a:pPr>
            <a:r>
              <a:rPr lang="en-US" b="true" sz="4499" u="sng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Approccio al problema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67001" y="5013034"/>
            <a:ext cx="6109328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b="true" sz="3899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Tempi e costi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83372" y="6832593"/>
            <a:ext cx="6109328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b="true" sz="3899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GPT 4/5 vs Ollama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683372" y="7486009"/>
            <a:ext cx="6109328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b="true" sz="3899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Database relazionale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683372" y="8139424"/>
            <a:ext cx="6109328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42008" indent="-421004" lvl="1">
              <a:lnSpc>
                <a:spcPts val="5459"/>
              </a:lnSpc>
              <a:buFont typeface="Arial"/>
              <a:buChar char="•"/>
            </a:pPr>
            <a:r>
              <a:rPr lang="en-US" b="true" sz="3899">
                <a:solidFill>
                  <a:srgbClr val="1D314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Interfaccia utente</a:t>
            </a:r>
          </a:p>
        </p:txBody>
      </p:sp>
      <p:sp>
        <p:nvSpPr>
          <p:cNvPr name="Freeform 21" id="21"/>
          <p:cNvSpPr/>
          <p:nvPr/>
        </p:nvSpPr>
        <p:spPr>
          <a:xfrm flipH="false" flipV="false" rot="0">
            <a:off x="334153" y="1382802"/>
            <a:ext cx="3113833" cy="860196"/>
          </a:xfrm>
          <a:custGeom>
            <a:avLst/>
            <a:gdLst/>
            <a:ahLst/>
            <a:cxnLst/>
            <a:rect r="r" b="b" t="t" l="l"/>
            <a:pathLst>
              <a:path h="860196" w="3113833">
                <a:moveTo>
                  <a:pt x="0" y="0"/>
                </a:moveTo>
                <a:lnTo>
                  <a:pt x="3113833" y="0"/>
                </a:lnTo>
                <a:lnTo>
                  <a:pt x="3113833" y="860197"/>
                </a:lnTo>
                <a:lnTo>
                  <a:pt x="0" y="86019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1891069" y="7855579"/>
            <a:ext cx="4502927" cy="3899556"/>
            <a:chOff x="0" y="0"/>
            <a:chExt cx="3619627" cy="31346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E3245"/>
            </a:solidFill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727725" y="889614"/>
            <a:ext cx="14832550" cy="8507771"/>
            <a:chOff x="0" y="0"/>
            <a:chExt cx="7981950" cy="45783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6A7784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E3246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2"/>
              <a:stretch>
                <a:fillRect l="-474" t="0" r="-10469" b="0"/>
              </a:stretch>
            </a:blipFill>
          </p:spPr>
        </p:sp>
      </p:grp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bg>
      <p:bgPr>
        <a:solidFill>
          <a:srgbClr val="DD3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914413" y="1098850"/>
            <a:ext cx="5287737" cy="2090573"/>
            <a:chOff x="0" y="0"/>
            <a:chExt cx="3989145" cy="157715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989144" cy="1577158"/>
            </a:xfrm>
            <a:custGeom>
              <a:avLst/>
              <a:gdLst/>
              <a:ahLst/>
              <a:cxnLst/>
              <a:rect r="r" b="b" t="t" l="l"/>
              <a:pathLst>
                <a:path h="1577158" w="3989144">
                  <a:moveTo>
                    <a:pt x="43924" y="0"/>
                  </a:moveTo>
                  <a:lnTo>
                    <a:pt x="3945221" y="0"/>
                  </a:lnTo>
                  <a:cubicBezTo>
                    <a:pt x="3956870" y="0"/>
                    <a:pt x="3968042" y="4628"/>
                    <a:pt x="3976279" y="12865"/>
                  </a:cubicBezTo>
                  <a:cubicBezTo>
                    <a:pt x="3984517" y="21102"/>
                    <a:pt x="3989144" y="32274"/>
                    <a:pt x="3989144" y="43924"/>
                  </a:cubicBezTo>
                  <a:lnTo>
                    <a:pt x="3989144" y="1533234"/>
                  </a:lnTo>
                  <a:cubicBezTo>
                    <a:pt x="3989144" y="1544884"/>
                    <a:pt x="3984517" y="1556056"/>
                    <a:pt x="3976279" y="1564293"/>
                  </a:cubicBezTo>
                  <a:cubicBezTo>
                    <a:pt x="3968042" y="1572530"/>
                    <a:pt x="3956870" y="1577158"/>
                    <a:pt x="3945221" y="1577158"/>
                  </a:cubicBezTo>
                  <a:lnTo>
                    <a:pt x="43924" y="1577158"/>
                  </a:lnTo>
                  <a:cubicBezTo>
                    <a:pt x="32274" y="1577158"/>
                    <a:pt x="21102" y="1572530"/>
                    <a:pt x="12865" y="1564293"/>
                  </a:cubicBezTo>
                  <a:cubicBezTo>
                    <a:pt x="4628" y="1556056"/>
                    <a:pt x="0" y="1544884"/>
                    <a:pt x="0" y="1533234"/>
                  </a:cubicBezTo>
                  <a:lnTo>
                    <a:pt x="0" y="43924"/>
                  </a:lnTo>
                  <a:cubicBezTo>
                    <a:pt x="0" y="32274"/>
                    <a:pt x="4628" y="21102"/>
                    <a:pt x="12865" y="12865"/>
                  </a:cubicBezTo>
                  <a:cubicBezTo>
                    <a:pt x="21102" y="4628"/>
                    <a:pt x="32274" y="0"/>
                    <a:pt x="43924" y="0"/>
                  </a:cubicBezTo>
                  <a:close/>
                </a:path>
              </a:pathLst>
            </a:custGeom>
            <a:solidFill>
              <a:srgbClr val="F4F4F4"/>
            </a:solidFill>
            <a:ln cap="rnd">
              <a:noFill/>
              <a:prstDash val="sysDot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3989145" cy="1615258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l">
                <a:lnSpc>
                  <a:spcPts val="2240"/>
                </a:lnSpc>
              </a:pPr>
              <a:r>
                <a:rPr lang="en-US" sz="1600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Suggerimento: </a:t>
              </a:r>
              <a:r>
                <a:rPr lang="en-US" sz="16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utilizza i link per inserire collegamenti alle diverse risorse aziendali. </a:t>
              </a:r>
            </a:p>
            <a:p>
              <a:pPr algn="l">
                <a:lnSpc>
                  <a:spcPts val="2240"/>
                </a:lnSpc>
              </a:pPr>
            </a:p>
            <a:p>
              <a:pPr algn="l">
                <a:lnSpc>
                  <a:spcPts val="2240"/>
                </a:lnSpc>
              </a:pPr>
              <a:r>
                <a:rPr lang="en-US" sz="1600" b="true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Come: </a:t>
              </a:r>
              <a:r>
                <a:rPr lang="en-US" sz="1600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seleziona il testo, clicca sul simbolo del link nella barra degli strumenti e incolla il collegamento al documento o ai siti web desiderati.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3116520" y="4860668"/>
            <a:ext cx="12746996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Grazie per l’attenzione!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714400" y="2120110"/>
            <a:ext cx="8243143" cy="7138190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14987" t="0" r="-14987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1028700"/>
            <a:ext cx="3113833" cy="860196"/>
          </a:xfrm>
          <a:custGeom>
            <a:avLst/>
            <a:gdLst/>
            <a:ahLst/>
            <a:cxnLst/>
            <a:rect r="r" b="b" t="t" l="l"/>
            <a:pathLst>
              <a:path h="860196" w="3113833">
                <a:moveTo>
                  <a:pt x="0" y="0"/>
                </a:moveTo>
                <a:lnTo>
                  <a:pt x="3113833" y="0"/>
                </a:lnTo>
                <a:lnTo>
                  <a:pt x="3113833" y="860196"/>
                </a:lnTo>
                <a:lnTo>
                  <a:pt x="0" y="8601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551171" y="2318497"/>
            <a:ext cx="7592829" cy="5650007"/>
            <a:chOff x="0" y="0"/>
            <a:chExt cx="10123772" cy="7533342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10123772" cy="3260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9600"/>
                </a:lnSpc>
                <a:spcBef>
                  <a:spcPct val="0"/>
                </a:spcBef>
              </a:pPr>
              <a:r>
                <a:rPr lang="en-US" b="true" sz="8000" spc="-8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Introduzione alla challenge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457699"/>
              <a:ext cx="9069616" cy="40756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4899"/>
                </a:lnSpc>
              </a:pPr>
              <a:r>
                <a:rPr lang="en-US" sz="3499" b="true">
                  <a:solidFill>
                    <a:srgbClr val="DD3727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Automatizzare l’analisi dei guasti avvenuti su un treno per capirne le cause al fine di permettere al cliente di gestire la situazione presente e futura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97778" y="6272600"/>
            <a:ext cx="17019428" cy="0"/>
          </a:xfrm>
          <a:prstGeom prst="line">
            <a:avLst/>
          </a:prstGeom>
          <a:ln cap="rnd" w="19050">
            <a:solidFill>
              <a:srgbClr val="DD372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479388" y="3107379"/>
            <a:ext cx="2997287" cy="2581380"/>
            <a:chOff x="0" y="0"/>
            <a:chExt cx="3996382" cy="344184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3996382" cy="2181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Input testuale e Input diagnostica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22149"/>
              <a:ext cx="3996382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Input</a:t>
              </a: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 testuale, Input diagnostica generico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3762689" y="3488156"/>
            <a:ext cx="3364925" cy="2200603"/>
            <a:chOff x="0" y="0"/>
            <a:chExt cx="4486566" cy="293413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4486566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Analisi input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74646"/>
              <a:ext cx="4486566" cy="1859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Anali</a:t>
              </a: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si dell’input testuale con modelli di NLP, per</a:t>
              </a:r>
            </a:p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identificare parole chiave legate ai guasti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321478" y="2297642"/>
            <a:ext cx="3364925" cy="3800803"/>
            <a:chOff x="0" y="0"/>
            <a:chExt cx="4486566" cy="5067738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4486566" cy="1457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Caricamento diagnostica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798546"/>
              <a:ext cx="4486566" cy="32691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Ca</a:t>
              </a: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ricamento della diagnostica specifica dell’impianto coinvolto, così da analizzare i</a:t>
              </a:r>
            </a:p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parametri specifici per trovare la causa esatta</a:t>
              </a:r>
            </a:p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413628" y="2850092"/>
            <a:ext cx="3364925" cy="3095953"/>
            <a:chOff x="0" y="0"/>
            <a:chExt cx="4486566" cy="4127938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4486566" cy="1457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Verifica file diagnostica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798546"/>
              <a:ext cx="4486566" cy="2329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V</a:t>
              </a: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erifica nel file di diagnostica generiale la presenza di eventuali guasti, con focus</a:t>
              </a:r>
            </a:p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sulla colonna precedentemente rilevata.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028700" y="802217"/>
            <a:ext cx="6695378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Working Flow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61011" y="6098446"/>
            <a:ext cx="380203" cy="329258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4812404" y="6098446"/>
            <a:ext cx="380203" cy="329258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8763797" y="6098446"/>
            <a:ext cx="380203" cy="329258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2591352" y="6098446"/>
            <a:ext cx="380203" cy="329258"/>
            <a:chOff x="0" y="0"/>
            <a:chExt cx="3619627" cy="31346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2971556" y="-1538427"/>
            <a:ext cx="2977778" cy="2578770"/>
            <a:chOff x="0" y="0"/>
            <a:chExt cx="3619627" cy="3134614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14669040" y="-374111"/>
            <a:ext cx="4201515" cy="3638531"/>
            <a:chOff x="0" y="0"/>
            <a:chExt cx="3619627" cy="313461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3762689" y="6840454"/>
            <a:ext cx="2768796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E</a:t>
            </a: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sempio</a:t>
            </a: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, il modello associa il prompt "WC non funzionante", alla colonna TOI1 (impianto WC) del file di diagnostica generico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810183" y="6840454"/>
            <a:ext cx="3135454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Es</a:t>
            </a: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empio</a:t>
            </a: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: Se viene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trovato un guasto ("TOI1:WC Fuori servizio"=1), il sistema conferma il problema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 identifica l’impianto coinvolto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6058311" y="6098446"/>
            <a:ext cx="380203" cy="329258"/>
            <a:chOff x="0" y="0"/>
            <a:chExt cx="3619627" cy="3134614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5226326" y="3840581"/>
            <a:ext cx="2807638" cy="1848178"/>
            <a:chOff x="0" y="0"/>
            <a:chExt cx="3743518" cy="2464238"/>
          </a:xfrm>
        </p:grpSpPr>
        <p:sp>
          <p:nvSpPr>
            <p:cNvPr name="TextBox 33" id="33"/>
            <p:cNvSpPr txBox="true"/>
            <p:nvPr/>
          </p:nvSpPr>
          <p:spPr>
            <a:xfrm rot="0">
              <a:off x="0" y="-9525"/>
              <a:ext cx="3743518" cy="7334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320"/>
                </a:lnSpc>
                <a:spcBef>
                  <a:spcPct val="0"/>
                </a:spcBef>
              </a:pPr>
              <a:r>
                <a:rPr lang="en-US" b="true" sz="3600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Risultato</a:t>
              </a:r>
            </a:p>
          </p:txBody>
        </p:sp>
        <p:sp>
          <p:nvSpPr>
            <p:cNvPr name="TextBox 34" id="34"/>
            <p:cNvSpPr txBox="true"/>
            <p:nvPr/>
          </p:nvSpPr>
          <p:spPr>
            <a:xfrm rot="0">
              <a:off x="0" y="1074646"/>
              <a:ext cx="3743518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80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Ou</a:t>
              </a:r>
              <a:r>
                <a:rPr lang="en-US" sz="2000">
                  <a:solidFill>
                    <a:srgbClr val="1E3246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tput strutturato in linguaggio naturale basato sui dati rilevati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14669040" y="6840454"/>
            <a:ext cx="3364925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 </a:t>
            </a: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Esem</a:t>
            </a:r>
            <a:r>
              <a:rPr lang="en-US" b="true" sz="2000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pio</a:t>
            </a: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: Il WC non funziona perché il livello dell’acqua è inferiore al 10 percento, suggeriamo di controllare il riempimento del serbatoio TOI1 o verificare la pompa di alimentazione.</a:t>
            </a:r>
          </a:p>
        </p:txBody>
      </p:sp>
      <p:grpSp>
        <p:nvGrpSpPr>
          <p:cNvPr name="Group 36" id="36"/>
          <p:cNvGrpSpPr/>
          <p:nvPr/>
        </p:nvGrpSpPr>
        <p:grpSpPr>
          <a:xfrm rot="-10800000">
            <a:off x="-839706" y="7446879"/>
            <a:ext cx="2742155" cy="2374719"/>
            <a:chOff x="0" y="0"/>
            <a:chExt cx="3619627" cy="3134614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38" id="38"/>
          <p:cNvGrpSpPr/>
          <p:nvPr/>
        </p:nvGrpSpPr>
        <p:grpSpPr>
          <a:xfrm rot="-10800000">
            <a:off x="1562400" y="8923383"/>
            <a:ext cx="1914275" cy="1657771"/>
            <a:chOff x="0" y="0"/>
            <a:chExt cx="3619627" cy="3134614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40" id="40"/>
          <p:cNvGrpSpPr/>
          <p:nvPr/>
        </p:nvGrpSpPr>
        <p:grpSpPr>
          <a:xfrm rot="-10800000">
            <a:off x="44231" y="9103056"/>
            <a:ext cx="1858218" cy="1609225"/>
            <a:chOff x="0" y="0"/>
            <a:chExt cx="3619627" cy="3134614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DC322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976904" y="-347750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367925" y="-1939777"/>
            <a:ext cx="5966980" cy="3880025"/>
            <a:chOff x="0" y="0"/>
            <a:chExt cx="3619627" cy="23536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2353660"/>
            </a:xfrm>
            <a:custGeom>
              <a:avLst/>
              <a:gdLst/>
              <a:ahLst/>
              <a:cxnLst/>
              <a:rect r="r" b="b" t="t" l="l"/>
              <a:pathLst>
                <a:path h="2353660" w="3619627">
                  <a:moveTo>
                    <a:pt x="3619627" y="1176830"/>
                  </a:moveTo>
                  <a:lnTo>
                    <a:pt x="2714752" y="2353660"/>
                  </a:lnTo>
                  <a:lnTo>
                    <a:pt x="904875" y="2353660"/>
                  </a:lnTo>
                  <a:lnTo>
                    <a:pt x="0" y="1176830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176830"/>
                  </a:lnTo>
                  <a:close/>
                </a:path>
              </a:pathLst>
            </a:custGeom>
            <a:solidFill>
              <a:srgbClr val="C4BDC1"/>
            </a:solidFill>
          </p:spPr>
        </p:sp>
      </p:grpSp>
      <p:sp>
        <p:nvSpPr>
          <p:cNvPr name="AutoShape 6" id="6"/>
          <p:cNvSpPr/>
          <p:nvPr/>
        </p:nvSpPr>
        <p:spPr>
          <a:xfrm>
            <a:off x="2587190" y="-2246639"/>
            <a:ext cx="0" cy="17019428"/>
          </a:xfrm>
          <a:prstGeom prst="line">
            <a:avLst/>
          </a:prstGeom>
          <a:ln cap="rnd" w="190500">
            <a:solidFill>
              <a:srgbClr val="F4F4F4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7" id="7"/>
          <p:cNvGrpSpPr/>
          <p:nvPr/>
        </p:nvGrpSpPr>
        <p:grpSpPr>
          <a:xfrm rot="0">
            <a:off x="16351415" y="6387444"/>
            <a:ext cx="4502927" cy="3899556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058311" y="6098446"/>
            <a:ext cx="380203" cy="329258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3585952" y="8651875"/>
            <a:ext cx="10808979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b="true" sz="3500" u="sng">
                <a:solidFill>
                  <a:srgbClr val="F4F4F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Verifica del guasto nel report di dettaglio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683343" y="6772812"/>
            <a:ext cx="11116096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b="true" sz="3500" u="sng">
                <a:solidFill>
                  <a:srgbClr val="F4F4F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Analisi del report dell’impianto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345542" y="38739"/>
            <a:ext cx="9450901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Strategia tecnica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585952" y="3965878"/>
            <a:ext cx="9608611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b="true" sz="3500" u="sng">
                <a:solidFill>
                  <a:srgbClr val="F4F4F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Verifica del guasto nel report generale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585952" y="4688107"/>
            <a:ext cx="8338473" cy="198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Trova la colonna binaria corrispondente alla colonna individuata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Se il valore è 1, conferma il guast</a:t>
            </a: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o e passa al file dettagliato dell’impianto</a:t>
            </a: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3683343" y="1457310"/>
            <a:ext cx="7713342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b="true" sz="3500" u="sng">
                <a:solidFill>
                  <a:srgbClr val="F4F4F4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Analisi NLP della segnalazione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585952" y="2225660"/>
            <a:ext cx="8963488" cy="1989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Estrazione delle parole chiave dal plain text</a:t>
            </a:r>
          </a:p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Mappatura delle parole chiave alle colonne della diagnostica generale </a:t>
            </a:r>
          </a:p>
          <a:p>
            <a:pPr algn="l">
              <a:lnSpc>
                <a:spcPts val="3220"/>
              </a:lnSpc>
            </a:pP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3585952" y="7503062"/>
            <a:ext cx="8338473" cy="1189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Identifica la causa el guasto nei dati</a:t>
            </a: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 associati all’impianto</a:t>
            </a:r>
          </a:p>
          <a:p>
            <a:pPr algn="l">
              <a:lnSpc>
                <a:spcPts val="3220"/>
              </a:lnSpc>
            </a:pPr>
          </a:p>
          <a:p>
            <a:pPr algn="l">
              <a:lnSpc>
                <a:spcPts val="3220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3426190" y="9372600"/>
            <a:ext cx="13012324" cy="789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20"/>
              </a:lnSpc>
            </a:pP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– Produci un output testuale chiaro e leggibile</a:t>
            </a:r>
            <a:r>
              <a:rPr lang="en-US" sz="2300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 per spiegare il problema sfruttando gli LLM</a:t>
            </a:r>
          </a:p>
          <a:p>
            <a:pPr algn="l">
              <a:lnSpc>
                <a:spcPts val="322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D31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7674" y="2970784"/>
            <a:ext cx="3593134" cy="2607691"/>
            <a:chOff x="0" y="0"/>
            <a:chExt cx="560297" cy="40663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0297" cy="406632"/>
            </a:xfrm>
            <a:custGeom>
              <a:avLst/>
              <a:gdLst/>
              <a:ahLst/>
              <a:cxnLst/>
              <a:rect r="r" b="b" t="t" l="l"/>
              <a:pathLst>
                <a:path h="406632" w="560297">
                  <a:moveTo>
                    <a:pt x="0" y="0"/>
                  </a:moveTo>
                  <a:lnTo>
                    <a:pt x="560297" y="0"/>
                  </a:lnTo>
                  <a:lnTo>
                    <a:pt x="560297" y="406632"/>
                  </a:lnTo>
                  <a:lnTo>
                    <a:pt x="0" y="406632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60297" cy="444732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Spacy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-10800000">
            <a:off x="-2915828" y="-3678236"/>
            <a:ext cx="12804984" cy="6226137"/>
            <a:chOff x="0" y="0"/>
            <a:chExt cx="11048529" cy="53721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048529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48529">
                  <a:moveTo>
                    <a:pt x="9497859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497859" y="5372100"/>
                  </a:lnTo>
                  <a:lnTo>
                    <a:pt x="11048529" y="2686050"/>
                  </a:lnTo>
                  <a:lnTo>
                    <a:pt x="9497859" y="0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611724" y="-865713"/>
            <a:ext cx="2695438" cy="2334501"/>
            <a:chOff x="0" y="0"/>
            <a:chExt cx="6202680" cy="5372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20268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202680">
                  <a:moveTo>
                    <a:pt x="465201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4652010" y="5372100"/>
                  </a:lnTo>
                  <a:lnTo>
                    <a:pt x="6202680" y="2686050"/>
                  </a:lnTo>
                  <a:lnTo>
                    <a:pt x="4652010" y="0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426878" y="311358"/>
            <a:ext cx="7947936" cy="1024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189"/>
              </a:lnSpc>
              <a:spcBef>
                <a:spcPct val="0"/>
              </a:spcBef>
            </a:pPr>
            <a:r>
              <a:rPr lang="en-US" b="true" sz="6299" spc="-62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Risoluzione proposta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4400846" y="2970784"/>
            <a:ext cx="4251334" cy="2607691"/>
            <a:chOff x="0" y="0"/>
            <a:chExt cx="662934" cy="40663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62934" cy="406632"/>
            </a:xfrm>
            <a:custGeom>
              <a:avLst/>
              <a:gdLst/>
              <a:ahLst/>
              <a:cxnLst/>
              <a:rect r="r" b="b" t="t" l="l"/>
              <a:pathLst>
                <a:path h="406632" w="662934">
                  <a:moveTo>
                    <a:pt x="0" y="0"/>
                  </a:moveTo>
                  <a:lnTo>
                    <a:pt x="662934" y="0"/>
                  </a:lnTo>
                  <a:lnTo>
                    <a:pt x="662934" y="406632"/>
                  </a:lnTo>
                  <a:lnTo>
                    <a:pt x="0" y="406632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662934" cy="444732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Pandas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07674" y="5949950"/>
            <a:ext cx="3612172" cy="392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Elabora il linguaggio naturale (NLP), sfruttando modelli pre-addestrati (it_core_news_lg).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Nel nostro caso analizza la similarità semantica.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4400846" y="5988050"/>
            <a:ext cx="4210878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Analisi dati strutturati, necessaria per manipolare e leggere file xlsx o csv.</a:t>
            </a:r>
          </a:p>
          <a:p>
            <a:pPr algn="l">
              <a:lnSpc>
                <a:spcPts val="3499"/>
              </a:lnSpc>
            </a:pPr>
          </a:p>
          <a:p>
            <a:pPr algn="l">
              <a:lnSpc>
                <a:spcPts val="3499"/>
              </a:lnSpc>
            </a:pPr>
          </a:p>
        </p:txBody>
      </p:sp>
      <p:grpSp>
        <p:nvGrpSpPr>
          <p:cNvPr name="Group 15" id="15"/>
          <p:cNvGrpSpPr/>
          <p:nvPr/>
        </p:nvGrpSpPr>
        <p:grpSpPr>
          <a:xfrm rot="0">
            <a:off x="9046105" y="2970784"/>
            <a:ext cx="4136964" cy="2623877"/>
            <a:chOff x="0" y="0"/>
            <a:chExt cx="645100" cy="409156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45100" cy="409156"/>
            </a:xfrm>
            <a:custGeom>
              <a:avLst/>
              <a:gdLst/>
              <a:ahLst/>
              <a:cxnLst/>
              <a:rect r="r" b="b" t="t" l="l"/>
              <a:pathLst>
                <a:path h="409156" w="645100">
                  <a:moveTo>
                    <a:pt x="0" y="0"/>
                  </a:moveTo>
                  <a:lnTo>
                    <a:pt x="645100" y="0"/>
                  </a:lnTo>
                  <a:lnTo>
                    <a:pt x="645100" y="409156"/>
                  </a:lnTo>
                  <a:lnTo>
                    <a:pt x="0" y="409156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645100" cy="447256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tkinter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677799" y="2970784"/>
            <a:ext cx="4202527" cy="2607691"/>
            <a:chOff x="0" y="0"/>
            <a:chExt cx="655323" cy="40663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55323" cy="406632"/>
            </a:xfrm>
            <a:custGeom>
              <a:avLst/>
              <a:gdLst/>
              <a:ahLst/>
              <a:cxnLst/>
              <a:rect r="r" b="b" t="t" l="l"/>
              <a:pathLst>
                <a:path h="406632" w="655323">
                  <a:moveTo>
                    <a:pt x="0" y="0"/>
                  </a:moveTo>
                  <a:lnTo>
                    <a:pt x="655323" y="0"/>
                  </a:lnTo>
                  <a:lnTo>
                    <a:pt x="655323" y="406632"/>
                  </a:lnTo>
                  <a:lnTo>
                    <a:pt x="0" y="406632"/>
                  </a:ln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655323" cy="444732"/>
            </a:xfrm>
            <a:prstGeom prst="rect">
              <a:avLst/>
            </a:prstGeom>
          </p:spPr>
          <p:txBody>
            <a:bodyPr anchor="ctr" rtlCol="false" tIns="254000" lIns="254000" bIns="254000" rIns="254000"/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Ollama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3714855" y="5966136"/>
            <a:ext cx="4128415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Consente di eseguire modelli di intelligenza artificiale localmente, senza dover dipendere dalle API cloud di terze parti.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426878" y="1363882"/>
            <a:ext cx="7947936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b="true" sz="3000" spc="-30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Linguaggio : Python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426878" y="1887757"/>
            <a:ext cx="7947936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  <a:r>
              <a:rPr lang="en-US" b="true" sz="3000" spc="-30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Librerie principali: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88920" y="5966136"/>
            <a:ext cx="4251334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Permette la creazione di interfacce grafiche utente : </a:t>
            </a:r>
          </a:p>
          <a:p>
            <a:pPr algn="l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Finestre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Bottoni</a:t>
            </a: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</a:rPr>
              <a:t>Etichette</a:t>
            </a:r>
          </a:p>
          <a:p>
            <a:pPr algn="l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19958"/>
            <a:ext cx="5512745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Script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914974" y="477551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2229622" y="7273037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171198" y="399672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-307904" y="778657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4553235" y="190067"/>
            <a:ext cx="12828237" cy="3024788"/>
            <a:chOff x="0" y="0"/>
            <a:chExt cx="17104316" cy="4033050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0"/>
              <a:ext cx="17104316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analisiTesto.py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149092"/>
              <a:ext cx="17104316" cy="2883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Prende in input il file di testo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Prende in input il file excell di diagnostica generico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Identifica una connessione tra il testo inserito e la colonna d’errore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Verifica il flag d’errore nella colonna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Se c’è effettivamente un errore viene eseguito lo script analisiDettaglioRaffinata.py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668633" y="3701928"/>
            <a:ext cx="12048340" cy="3462938"/>
            <a:chOff x="0" y="0"/>
            <a:chExt cx="16064454" cy="461725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16064454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analisiDettaglioRaffinata.py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149092"/>
              <a:ext cx="16064454" cy="34681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Analizza il file excell di dettaglio (ora è fisso dovrebbe poi diventare parametrico)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Genera un report attraverso l’utilizzo del modello mistral (LLM) basandosi sulle  indicazioni di un </a:t>
              </a:r>
              <a:r>
                <a:rPr lang="en-US" b="true" sz="2499">
                  <a:solidFill>
                    <a:srgbClr val="1E3246"/>
                  </a:solidFill>
                  <a:latin typeface="Fira Sans Bold"/>
                  <a:ea typeface="Fira Sans Bold"/>
                  <a:cs typeface="Fira Sans Bold"/>
                  <a:sym typeface="Fira Sans Bold"/>
                </a:rPr>
                <a:t>prompt </a:t>
              </a:r>
            </a:p>
            <a:p>
              <a:pPr algn="l" marL="539748" indent="-269874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Ricerca le colonne dei contatori e ne stampa il valore minimo e massimo</a:t>
              </a:r>
            </a:p>
            <a:p>
              <a:pPr algn="l" marL="539748" indent="-269874" lvl="1">
                <a:lnSpc>
                  <a:spcPts val="349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Salva il report in un file .txt e lo mostra a schermo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6959738" y="7640383"/>
            <a:ext cx="10529594" cy="2586638"/>
            <a:chOff x="0" y="0"/>
            <a:chExt cx="14039459" cy="3448850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0"/>
              <a:ext cx="14039459" cy="8001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799"/>
                </a:lnSpc>
                <a:spcBef>
                  <a:spcPct val="0"/>
                </a:spcBef>
              </a:pPr>
              <a:r>
                <a:rPr lang="en-US" b="true" sz="3999">
                  <a:solidFill>
                    <a:srgbClr val="1E324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analisiDettaglio.py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1149092"/>
              <a:ext cx="14039459" cy="22997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1E3246"/>
                  </a:solidFill>
                  <a:latin typeface="Fira Sans"/>
                  <a:ea typeface="Fira Sans"/>
                  <a:cs typeface="Fira Sans"/>
                  <a:sym typeface="Fira Sans"/>
                </a:rPr>
                <a:t>Ad oggi non è stata compresa nel working flow degli script, logicamente molto simile ad analisiDettaglioRaffinata, ma elabora un prompt più standard attraverso l’utilizzo di numpy. I due metodi potrebbero essere fusi insieme per ottenere un risultato migliore.</a:t>
              </a:r>
            </a:p>
          </p:txBody>
        </p:sp>
      </p:grpSp>
      <p:sp>
        <p:nvSpPr>
          <p:cNvPr name="AutoShape 20" id="20"/>
          <p:cNvSpPr/>
          <p:nvPr/>
        </p:nvSpPr>
        <p:spPr>
          <a:xfrm>
            <a:off x="4447147" y="3588994"/>
            <a:ext cx="13042186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1" id="21"/>
          <p:cNvSpPr/>
          <p:nvPr/>
        </p:nvSpPr>
        <p:spPr>
          <a:xfrm>
            <a:off x="5429170" y="7530846"/>
            <a:ext cx="12287803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D37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6A7784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357152" y="1465447"/>
            <a:ext cx="13843928" cy="7735295"/>
          </a:xfrm>
          <a:custGeom>
            <a:avLst/>
            <a:gdLst/>
            <a:ahLst/>
            <a:cxnLst/>
            <a:rect r="r" b="b" t="t" l="l"/>
            <a:pathLst>
              <a:path h="7735295" w="13843928">
                <a:moveTo>
                  <a:pt x="0" y="0"/>
                </a:moveTo>
                <a:lnTo>
                  <a:pt x="13843928" y="0"/>
                </a:lnTo>
                <a:lnTo>
                  <a:pt x="13843928" y="7735295"/>
                </a:lnTo>
                <a:lnTo>
                  <a:pt x="0" y="77352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656805" y="4354194"/>
            <a:ext cx="7088550" cy="5529882"/>
          </a:xfrm>
          <a:custGeom>
            <a:avLst/>
            <a:gdLst/>
            <a:ahLst/>
            <a:cxnLst/>
            <a:rect r="r" b="b" t="t" l="l"/>
            <a:pathLst>
              <a:path h="5529882" w="7088550">
                <a:moveTo>
                  <a:pt x="0" y="0"/>
                </a:moveTo>
                <a:lnTo>
                  <a:pt x="7088550" y="0"/>
                </a:lnTo>
                <a:lnTo>
                  <a:pt x="7088550" y="5529882"/>
                </a:lnTo>
                <a:lnTo>
                  <a:pt x="0" y="552988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57152" y="5879722"/>
            <a:ext cx="4693324" cy="1709992"/>
          </a:xfrm>
          <a:custGeom>
            <a:avLst/>
            <a:gdLst/>
            <a:ahLst/>
            <a:cxnLst/>
            <a:rect r="r" b="b" t="t" l="l"/>
            <a:pathLst>
              <a:path h="1709992" w="4693324">
                <a:moveTo>
                  <a:pt x="0" y="0"/>
                </a:moveTo>
                <a:lnTo>
                  <a:pt x="4693324" y="0"/>
                </a:lnTo>
                <a:lnTo>
                  <a:pt x="4693324" y="1709992"/>
                </a:lnTo>
                <a:lnTo>
                  <a:pt x="0" y="17099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66" t="0" r="-466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2987044" y="9342215"/>
            <a:ext cx="5231327" cy="29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  <a:spcBef>
                <a:spcPct val="0"/>
              </a:spcBef>
            </a:pPr>
            <a:r>
              <a:rPr lang="en-US" sz="1700" u="sng">
                <a:solidFill>
                  <a:srgbClr val="F4F4F4"/>
                </a:solidFill>
                <a:latin typeface="Fira Sans"/>
                <a:ea typeface="Fira Sans"/>
                <a:cs typeface="Fira Sans"/>
                <a:sym typeface="Fira Sans"/>
                <a:hlinkClick r:id="rId5" action="ppaction://hlinksldjump"/>
              </a:rPr>
              <a:t>Torna al Programma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57152" y="360547"/>
            <a:ext cx="11331135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20"/>
              </a:lnSpc>
              <a:spcBef>
                <a:spcPct val="0"/>
              </a:spcBef>
            </a:pPr>
            <a:r>
              <a:rPr lang="en-US" b="true" sz="6100" spc="-61">
                <a:solidFill>
                  <a:srgbClr val="F4F4F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Script - Esempio I/O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2580227" y="5886042"/>
            <a:ext cx="7388722" cy="63986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DD3727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4388041" y="43070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1D3144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9798927" y="1977858"/>
            <a:ext cx="7957376" cy="6890729"/>
            <a:chOff x="0" y="0"/>
            <a:chExt cx="4282440" cy="370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20332" t="0" r="-67408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642285" y="2076450"/>
            <a:ext cx="9208358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Ollama fornisce diversi modelli preaddestrati di LLM, verticalizzabili, ma con caratteristiche di base diverse.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18526" y="549108"/>
            <a:ext cx="9806521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b="true" sz="8499" spc="-84">
                <a:solidFill>
                  <a:srgbClr val="1E3246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Tempi e costi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07744" y="9407763"/>
            <a:ext cx="5231327" cy="2901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1700" u="sng">
                <a:solidFill>
                  <a:srgbClr val="1E3246"/>
                </a:solidFill>
                <a:latin typeface="Fira Sans"/>
                <a:ea typeface="Fira Sans"/>
                <a:cs typeface="Fira Sans"/>
                <a:sym typeface="Fira Sans"/>
                <a:hlinkClick r:id="rId3" action="ppaction://hlinksldjump"/>
              </a:rPr>
              <a:t>Torna al Programma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2285" y="3298417"/>
            <a:ext cx="121488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Mistral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07744" y="3739742"/>
            <a:ext cx="3802927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Minimo 8gb RAM</a:t>
            </a:r>
          </a:p>
          <a:p>
            <a:pPr algn="l">
              <a:lnSpc>
                <a:spcPts val="3499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014326" y="3222625"/>
            <a:ext cx="202882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Deepserk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745655" y="3663950"/>
            <a:ext cx="3802927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Minimo 31gb RAM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8526" y="4327518"/>
            <a:ext cx="369568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Ambiente di test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07744" y="4806542"/>
            <a:ext cx="5852283" cy="211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16GB RAM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i5-12500H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NVIDIA GeForce RTX 4050 Laptop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Windows 11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Ollama 0.6.2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AutoShape 17" id="17"/>
          <p:cNvSpPr/>
          <p:nvPr/>
        </p:nvSpPr>
        <p:spPr>
          <a:xfrm flipV="true">
            <a:off x="3260376" y="4551478"/>
            <a:ext cx="1484415" cy="19050"/>
          </a:xfrm>
          <a:prstGeom prst="line">
            <a:avLst/>
          </a:prstGeom>
          <a:ln cap="flat" w="38100">
            <a:solidFill>
              <a:srgbClr val="1E3246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18" id="18"/>
          <p:cNvSpPr txBox="true"/>
          <p:nvPr/>
        </p:nvSpPr>
        <p:spPr>
          <a:xfrm rot="0">
            <a:off x="5014326" y="4327518"/>
            <a:ext cx="369568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Output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260027" y="4365217"/>
            <a:ext cx="228183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38.936 tokens/s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18526" y="6682967"/>
            <a:ext cx="300229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Caso peggiore 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18526" y="7200492"/>
            <a:ext cx="7747552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16.896 righe non nulle (il doppio dell’attuale file di dettaglio)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AutoShape 22" id="22"/>
          <p:cNvSpPr/>
          <p:nvPr/>
        </p:nvSpPr>
        <p:spPr>
          <a:xfrm flipH="true">
            <a:off x="738154" y="7732671"/>
            <a:ext cx="0" cy="338991"/>
          </a:xfrm>
          <a:prstGeom prst="line">
            <a:avLst/>
          </a:prstGeom>
          <a:ln cap="flat" w="38100">
            <a:solidFill>
              <a:srgbClr val="1E324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618526" y="8166912"/>
            <a:ext cx="2030927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E3246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15 token per frase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24" id="24"/>
          <p:cNvSpPr txBox="true"/>
          <p:nvPr/>
        </p:nvSpPr>
        <p:spPr>
          <a:xfrm rot="0">
            <a:off x="3620817" y="8513410"/>
            <a:ext cx="130516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Tempo = </a:t>
            </a:r>
          </a:p>
        </p:txBody>
      </p:sp>
      <p:sp>
        <p:nvSpPr>
          <p:cNvPr name="AutoShape 25" id="25"/>
          <p:cNvSpPr/>
          <p:nvPr/>
        </p:nvSpPr>
        <p:spPr>
          <a:xfrm>
            <a:off x="5099720" y="8769350"/>
            <a:ext cx="979614" cy="0"/>
          </a:xfrm>
          <a:prstGeom prst="line">
            <a:avLst/>
          </a:prstGeom>
          <a:ln cap="flat" w="38100">
            <a:solidFill>
              <a:srgbClr val="1E324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6" id="26"/>
          <p:cNvSpPr txBox="true"/>
          <p:nvPr/>
        </p:nvSpPr>
        <p:spPr>
          <a:xfrm rot="0">
            <a:off x="5028618" y="8255000"/>
            <a:ext cx="1195268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253.440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114819" y="8836025"/>
            <a:ext cx="102286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38,936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326524" y="8513410"/>
            <a:ext cx="16323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~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603941" y="8513410"/>
            <a:ext cx="158543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6.509,143 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328035" y="8513410"/>
            <a:ext cx="16323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~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629926" y="8513410"/>
            <a:ext cx="147113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>
                <a:solidFill>
                  <a:srgbClr val="1E3246"/>
                </a:solidFill>
                <a:latin typeface="Fira Sans Bold"/>
                <a:ea typeface="Fira Sans Bold"/>
                <a:cs typeface="Fira Sans Bold"/>
                <a:sym typeface="Fira Sans Bold"/>
              </a:rPr>
              <a:t>108,485 m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6647119" y="7854542"/>
            <a:ext cx="203092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E3246"/>
                </a:solidFill>
                <a:latin typeface="Fira Sans"/>
                <a:ea typeface="Fira Sans"/>
                <a:cs typeface="Fira Sans"/>
                <a:sym typeface="Fira Sans"/>
              </a:rPr>
              <a:t> token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679081" y="9247426"/>
            <a:ext cx="2030927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1E3246"/>
                </a:solidFill>
                <a:latin typeface="Fira Sans"/>
                <a:ea typeface="Fira Sans"/>
                <a:cs typeface="Fira Sans"/>
                <a:sym typeface="Fira Sans"/>
              </a:rPr>
              <a:t> token/s</a:t>
            </a:r>
          </a:p>
        </p:txBody>
      </p:sp>
      <p:sp>
        <p:nvSpPr>
          <p:cNvPr name="AutoShape 34" id="34"/>
          <p:cNvSpPr/>
          <p:nvPr/>
        </p:nvSpPr>
        <p:spPr>
          <a:xfrm flipV="true">
            <a:off x="6223887" y="8052979"/>
            <a:ext cx="423232" cy="436971"/>
          </a:xfrm>
          <a:prstGeom prst="line">
            <a:avLst/>
          </a:prstGeom>
          <a:ln cap="flat" w="38100">
            <a:solidFill>
              <a:srgbClr val="1E3246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AutoShape 35" id="35"/>
          <p:cNvSpPr/>
          <p:nvPr/>
        </p:nvSpPr>
        <p:spPr>
          <a:xfrm>
            <a:off x="6137685" y="9070975"/>
            <a:ext cx="541396" cy="374888"/>
          </a:xfrm>
          <a:prstGeom prst="line">
            <a:avLst/>
          </a:prstGeom>
          <a:ln cap="flat" w="38100">
            <a:solidFill>
              <a:srgbClr val="1E3246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DAGjlWPOyYs</dc:identifier>
  <dcterms:modified xsi:type="dcterms:W3CDTF">2011-08-01T06:04:30Z</dcterms:modified>
  <cp:revision>1</cp:revision>
  <dc:title>Verde Scuro Verde Chiaro Bianco Geometrico Azienda Presentazione Interna Presentazione Aziendale</dc:title>
</cp:coreProperties>
</file>

<file path=docProps/thumbnail.jpeg>
</file>